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</p:sldIdLst>
  <p:sldSz cy="6858000" cx="12192000"/>
  <p:notesSz cx="6858000" cy="9144000"/>
  <p:embeddedFontLst>
    <p:embeddedFont>
      <p:font typeface="Roboto"/>
      <p:regular r:id="rId96"/>
      <p:bold r:id="rId97"/>
      <p:italic r:id="rId98"/>
      <p:boldItalic r:id="rId99"/>
    </p:embeddedFont>
    <p:embeddedFont>
      <p:font typeface="Open Sans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4" roundtripDataSignature="AMtx7mgeLeiVDczpDhCcaFKeE9VSgkaG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4" Type="http://customschemas.google.com/relationships/presentationmetadata" Target="meta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OpenSans-boldItalic.fntdata"/><Relationship Id="rId102" Type="http://schemas.openxmlformats.org/officeDocument/2006/relationships/font" Target="fonts/OpenSans-italic.fntdata"/><Relationship Id="rId101" Type="http://schemas.openxmlformats.org/officeDocument/2006/relationships/font" Target="fonts/OpenSans-bold.fntdata"/><Relationship Id="rId100" Type="http://schemas.openxmlformats.org/officeDocument/2006/relationships/font" Target="fonts/OpenSans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font" Target="fonts/Roboto-bold.fntdata"/><Relationship Id="rId96" Type="http://schemas.openxmlformats.org/officeDocument/2006/relationships/font" Target="fonts/Roboto-regular.fntdata"/><Relationship Id="rId11" Type="http://schemas.openxmlformats.org/officeDocument/2006/relationships/slide" Target="slides/slide7.xml"/><Relationship Id="rId99" Type="http://schemas.openxmlformats.org/officeDocument/2006/relationships/font" Target="fonts/Roboto-boldItalic.fntdata"/><Relationship Id="rId10" Type="http://schemas.openxmlformats.org/officeDocument/2006/relationships/slide" Target="slides/slide6.xml"/><Relationship Id="rId98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0day for well-known system values a lot of money....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Generally, 0day only for not well-known system, mostly some unknown CMS written by someone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The Common Vulnerabilities and Exposures (CVE) system provides a reference method for publicly known information security vulnerabilities and exposures.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The United States' National Cybersecurity FFRDC, operated by The MITRE Corporation, maintains the system, with funding from the US National Cyber Security Division of the US Department of Homeland Security.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Considering a specific vulnerability in isolation is hard because there exist many pieces of software, oftentimes with many vulnerabilities and possibly of various types. CVE Identifiers assign each vulnerability a unique formal name, thus establishing a common-language.</a:t>
            </a:r>
            <a:endParaRPr/>
          </a:p>
        </p:txBody>
      </p:sp>
      <p:sp>
        <p:nvSpPr>
          <p:cNvPr id="151" name="Google Shape;15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$_get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Virtual Machine (VM) is a compute resource that uses software instead of a physical computer to run programs and deploy apps. One or more virtual “guest” machines run on a physical “host” machine.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emulate</a:t>
            </a:r>
            <a:endParaRPr/>
          </a:p>
        </p:txBody>
      </p:sp>
      <p:sp>
        <p:nvSpPr>
          <p:cNvPr id="919" name="Google Shape;919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is a set of platform as a service (PaaS) products that use OS-level virtualization to deliver software in packages called containers.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is a tool that is used to automate the deployment of applications in lightweight containers so that applications can work efficiently in different environments in isolation.</a:t>
            </a:r>
            <a:endParaRPr/>
          </a:p>
        </p:txBody>
      </p:sp>
      <p:sp>
        <p:nvSpPr>
          <p:cNvPr id="934" name="Google Shape;934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Wireshark is a network protocol analyzer, or an application that captures packets from a network connection, such as from your computer to your home office or the internet. Packet is the name given to a discrete unit of data in a typical Ethernet network.</a:t>
            </a:r>
            <a:endParaRPr/>
          </a:p>
        </p:txBody>
      </p:sp>
      <p:sp>
        <p:nvSpPr>
          <p:cNvPr id="941" name="Google Shape;941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Burp Suite is a software security application used for penetration testing of web applications. Both a free and a paid version of the software are available. The software is developed by the company PortSwigger.[1][2] The suite includes tools such as a proxy server (Burp Proxy), an indexing robot (Burp Spider), an intrusion tool (Burp Intruder), a vulnerability scanner (Burp Scanner) and an HTTP repeater (Burp Repeater).</a:t>
            </a:r>
            <a:endParaRPr/>
          </a:p>
        </p:txBody>
      </p:sp>
      <p:sp>
        <p:nvSpPr>
          <p:cNvPr id="948" name="Google Shape;948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Really Simple Syndication</a:t>
            </a:r>
            <a:endParaRPr/>
          </a:p>
        </p:txBody>
      </p:sp>
      <p:sp>
        <p:nvSpPr>
          <p:cNvPr id="137" name="Google Shape;13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0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9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0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0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zsxsoft.com/test404.html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feross/theannoyingsit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apturetheflag.withgoogle.com/challenges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RXgp4cDbiq4?si=lB4o2tLOnRcknIfJ" TargetMode="External"/><Relationship Id="rId4" Type="http://schemas.openxmlformats.org/officeDocument/2006/relationships/hyperlink" Target="https://discord.com/channels/1032183712873467954/1140058749218869259/1140062002627231814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7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web.stanford.edu/class/cs25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CUHK CTF Training Camp</a:t>
            </a:r>
            <a:br>
              <a:rPr lang="en-US"/>
            </a:br>
            <a:r>
              <a:rPr lang="en-US"/>
              <a:t>Web 0x00</a:t>
            </a:r>
            <a:endParaRPr/>
          </a:p>
        </p:txBody>
      </p:sp>
      <p:sp>
        <p:nvSpPr>
          <p:cNvPr id="89" name="Google Shape;89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Zeddy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Terms</a:t>
            </a:r>
            <a:endParaRPr/>
          </a:p>
        </p:txBody>
      </p:sp>
      <p:sp>
        <p:nvSpPr>
          <p:cNvPr id="147" name="Google Shape;14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PoC: Proof of Concept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exp: Exploit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n-day: search on github/google/etc.  Find exp and one click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1-day: search for detail, usually no Exp but only PoC, modify to exploit the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0-day: Try your luck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CVE</a:t>
            </a:r>
            <a:endParaRPr/>
          </a:p>
        </p:txBody>
      </p:sp>
      <p:sp>
        <p:nvSpPr>
          <p:cNvPr id="154" name="Google Shape;154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800"/>
              <a:buChar char="•"/>
            </a:pPr>
            <a:r>
              <a:rPr b="0" i="0" lang="en-US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Common Vulnerabilities and Exposures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5" name="Google Shape;1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8288"/>
            <a:ext cx="12192000" cy="222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925" y="2199983"/>
            <a:ext cx="10508615" cy="324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Other CVEs</a:t>
            </a:r>
            <a:endParaRPr/>
          </a:p>
        </p:txBody>
      </p:sp>
      <p:sp>
        <p:nvSpPr>
          <p:cNvPr id="163" name="Google Shape;16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800"/>
              <a:buChar char="•"/>
            </a:pPr>
            <a:r>
              <a:rPr b="0" i="0" lang="en-US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Not only CVE, but also NVD/CNVD/Snyk-id/GHSA…</a:t>
            </a:r>
            <a:endParaRPr/>
          </a:p>
        </p:txBody>
      </p:sp>
      <p:pic>
        <p:nvPicPr>
          <p:cNvPr id="164" name="Google Shape;1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88" y="3769066"/>
            <a:ext cx="4685714" cy="272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4276" y="4262677"/>
            <a:ext cx="6409524" cy="19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CVE</a:t>
            </a:r>
            <a:endParaRPr/>
          </a:p>
        </p:txBody>
      </p:sp>
      <p:pic>
        <p:nvPicPr>
          <p:cNvPr id="172" name="Google Shape;17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108" y="1825625"/>
            <a:ext cx="580178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can get from CTF</a:t>
            </a:r>
            <a:endParaRPr/>
          </a:p>
        </p:txBody>
      </p:sp>
      <p:sp>
        <p:nvSpPr>
          <p:cNvPr id="178" name="Google Shape;178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CyberSecurity Knowledge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Learn from WriteUp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Interesting CS tricks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e.g. how many ways you know to read a file without </a:t>
            </a:r>
            <a:r>
              <a:rPr lang="en-US">
                <a:solidFill>
                  <a:srgbClr val="00B0F0"/>
                </a:solidFill>
              </a:rPr>
              <a:t>`cat`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Opportunities to travel to other countries/regions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Money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Friendship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Maybe a </a:t>
            </a:r>
            <a:r>
              <a:rPr lang="en-US" strike="sngStrike"/>
              <a:t>boyfriend/girlfriend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  <p:sp>
        <p:nvSpPr>
          <p:cNvPr id="184" name="Google Shape;184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Camera Hackers?</a:t>
            </a:r>
            <a:endParaRPr/>
          </a:p>
        </p:txBody>
      </p:sp>
      <p:sp>
        <p:nvSpPr>
          <p:cNvPr id="190" name="Google Shape;19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  <p:pic>
        <p:nvPicPr>
          <p:cNvPr descr="黑客攻击（物理）_黑客攻击_物理表情- 发表情- fabiaoqing.com" id="191" name="Google Shape;1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5183" y="1971183"/>
            <a:ext cx="4886817" cy="488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Ransomware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to pay hackers safely?</a:t>
            </a:r>
            <a:endParaRPr/>
          </a:p>
        </p:txBody>
      </p:sp>
      <p:sp>
        <p:nvSpPr>
          <p:cNvPr id="197" name="Google Shape;19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  <p:pic>
        <p:nvPicPr>
          <p:cNvPr descr="WannaCry ransomware attack - Wikipedia" id="198" name="Google Shape;1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88" y="1636713"/>
            <a:ext cx="6915612" cy="522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044" y="94046"/>
            <a:ext cx="8641912" cy="608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https://www.zsxsoft.com/test404.html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  <p:pic>
        <p:nvPicPr>
          <p:cNvPr descr="对美国联邦存储图书馆网站被攻击挂黑页事件的简要技术分析- FreeBuf网络安全行业门户" id="212" name="Google Shape;21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9750" y="3409950"/>
            <a:ext cx="657225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入门级应急响应小贴士- FreeBuf网络安全行业门户" id="213" name="Google Shape;21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30047"/>
            <a:ext cx="5619750" cy="352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Generic CTF Introduction</a:t>
            </a:r>
            <a:endParaRPr/>
          </a:p>
        </p:txBody>
      </p:sp>
      <p:sp>
        <p:nvSpPr>
          <p:cNvPr id="95" name="Google Shape;95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6769" y="991112"/>
            <a:ext cx="8691741" cy="58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/>
          <p:nvPr/>
        </p:nvSpPr>
        <p:spPr>
          <a:xfrm rot="5400000">
            <a:off x="2820685" y="368477"/>
            <a:ext cx="754630" cy="4780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/>
          <p:nvPr/>
        </p:nvSpPr>
        <p:spPr>
          <a:xfrm rot="5400000">
            <a:off x="4591678" y="368477"/>
            <a:ext cx="754630" cy="4780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Browser security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Same Origin Policy – Isolate sites from each other, while running in the same browser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curl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-d </a:t>
            </a:r>
            <a:r>
              <a:rPr lang="en-US">
                <a:solidFill>
                  <a:srgbClr val="00B0F0"/>
                </a:solidFill>
              </a:rPr>
              <a:t>'{"user":"Alice", "permission":"admin"}'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-h </a:t>
            </a:r>
            <a:r>
              <a:rPr lang="en-US">
                <a:solidFill>
                  <a:srgbClr val="00B0F0"/>
                </a:solidFill>
              </a:rPr>
              <a:t>"Content-Type: application/json"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-X POST http://example.com/data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Server-side security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Attackers can run arbitrary HTTP clients; can send anything to server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0" name="Google Shape;24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0095" y="1381810"/>
            <a:ext cx="5761905" cy="5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6529" y="2781810"/>
            <a:ext cx="3495238" cy="267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0" y="0"/>
            <a:ext cx="11303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286" y="1690688"/>
            <a:ext cx="9171428" cy="46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Client-side security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Prevent user from being attacked while using web app locally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Protect the user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From social engineering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From trackers, private data being leaked</a:t>
            </a:r>
            <a:endParaRPr/>
          </a:p>
        </p:txBody>
      </p:sp>
      <p:sp>
        <p:nvSpPr>
          <p:cNvPr id="272" name="Google Shape;27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61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Protect the user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From social engineering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From trackers, private data being leaked</a:t>
            </a:r>
            <a:endParaRPr/>
          </a:p>
        </p:txBody>
      </p:sp>
      <p:sp>
        <p:nvSpPr>
          <p:cNvPr id="279" name="Google Shape;27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 of competition</a:t>
            </a:r>
            <a:endParaRPr/>
          </a:p>
        </p:txBody>
      </p:sp>
      <p:sp>
        <p:nvSpPr>
          <p:cNvPr id="101" name="Google Shape;10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Jeopardy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Problem solving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Traditional, find flag and submit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First/Second/Third blood have bonus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Fixed point/Dynamic point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AWD(Attack With Defence)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Real-world, very competitive, not friendly to beginner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comprehensive ability, e.g. server maintenance, trojan/virus/anti-trojan/anti-virus skill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Speed is everything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Also challenge to organizer, e.g. CISCN 2020 Server down for a whole day, even escape VM.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https://github.com/feross/theannoyingsite.com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Google </a:t>
            </a:r>
            <a:r>
              <a:rPr lang="en-US">
                <a:solidFill>
                  <a:srgbClr val="00B0F0"/>
                </a:solidFill>
              </a:rPr>
              <a:t>“Web Security Mindmap”</a:t>
            </a:r>
            <a:endParaRPr/>
          </a:p>
        </p:txBody>
      </p:sp>
      <p:sp>
        <p:nvSpPr>
          <p:cNvPr id="291" name="Google Shape;291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Security?</a:t>
            </a:r>
            <a:endParaRPr/>
          </a:p>
        </p:txBody>
      </p:sp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Image"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597" y="1361922"/>
            <a:ext cx="9770806" cy="549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Basic Knowledge</a:t>
            </a:r>
            <a:endParaRPr/>
          </a:p>
        </p:txBody>
      </p:sp>
      <p:sp>
        <p:nvSpPr>
          <p:cNvPr id="304" name="Google Shape;304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trike="sngStrike"/>
              <a:t>How to Meet Ladies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HTML: HyperText Markup Language</a:t>
            </a:r>
            <a:endParaRPr/>
          </a:p>
        </p:txBody>
      </p:sp>
      <p:sp>
        <p:nvSpPr>
          <p:cNvPr id="310" name="Google Shape;31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HTML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HTML</a:t>
            </a:r>
            <a:endParaRPr/>
          </a:p>
        </p:txBody>
      </p:sp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952" y="1690688"/>
            <a:ext cx="7838095" cy="43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b="1" lang="en-US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html </a:t>
            </a:r>
            <a:r>
              <a:rPr b="1" lang="en-US" sz="2800">
                <a:solidFill>
                  <a:srgbClr val="FF86FF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='en'&gt;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526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67055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meta </a:t>
            </a:r>
            <a:r>
              <a:rPr b="1" lang="en-US" sz="2800">
                <a:solidFill>
                  <a:srgbClr val="FF86FF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='utf-8' /&gt;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67055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2800">
                <a:latin typeface="Consolas"/>
                <a:ea typeface="Consolas"/>
                <a:cs typeface="Consolas"/>
                <a:sym typeface="Consolas"/>
              </a:rPr>
              <a:t>Dietary Preferences of Penguins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5260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526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67055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2800">
                <a:latin typeface="Consolas"/>
                <a:ea typeface="Consolas"/>
                <a:cs typeface="Consolas"/>
                <a:sym typeface="Consolas"/>
              </a:rPr>
              <a:t>Introduction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6705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58214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800">
                <a:latin typeface="Consolas"/>
                <a:ea typeface="Consolas"/>
                <a:cs typeface="Consolas"/>
                <a:sym typeface="Consolas"/>
              </a:rPr>
              <a:t>This article is a review of the book Dietary Preferences...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67055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526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1CD4FF"/>
              </a:buClr>
              <a:buSzPct val="100000"/>
              <a:buNone/>
            </a:pP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2800">
                <a:solidFill>
                  <a:srgbClr val="4CF797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lang="en-US" sz="2800">
                <a:solidFill>
                  <a:srgbClr val="1CD4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23" name="Google Shape;32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HTML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9" name="Google Shape;32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Uniform Resource Locators (URLs)</a:t>
            </a:r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9267"/>
            <a:ext cx="12192000" cy="1619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happens when you type a URL  and press enter?</a:t>
            </a:r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Domain Name System</a:t>
            </a:r>
            <a:endParaRPr/>
          </a:p>
        </p:txBody>
      </p:sp>
      <p:sp>
        <p:nvSpPr>
          <p:cNvPr id="342" name="Google Shape;342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a Jeopardy CTF looks like</a:t>
            </a:r>
            <a:endParaRPr/>
          </a:p>
        </p:txBody>
      </p:sp>
      <p:sp>
        <p:nvSpPr>
          <p:cNvPr id="107" name="Google Shape;10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https://capturetheflag.withgoogle.com/challenges/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Annoucemnts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WriteUp: WP/WU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Challenge type: Given a system/middleware/any with old version which has severe known CVE(vulnerability), you need to implement the principle to crack the system.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/>
          <p:nvPr/>
        </p:nvSpPr>
        <p:spPr>
          <a:xfrm>
            <a:off x="1755228" y="2816772"/>
            <a:ext cx="2427889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350" name="Google Shape;350;p41"/>
          <p:cNvSpPr/>
          <p:nvPr/>
        </p:nvSpPr>
        <p:spPr>
          <a:xfrm>
            <a:off x="8008885" y="2808369"/>
            <a:ext cx="2427889" cy="2385849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2F49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Server</a:t>
            </a: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4611418" y="3255579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5240638" y="2960695"/>
            <a:ext cx="17107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cuhk.edu.hk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359" name="Google Shape;359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1755228" y="2816772"/>
            <a:ext cx="2427889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8008885" y="2808369"/>
            <a:ext cx="2427889" cy="2385849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2F49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Server</a:t>
            </a: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4611418" y="3255579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2"/>
          <p:cNvSpPr txBox="1"/>
          <p:nvPr/>
        </p:nvSpPr>
        <p:spPr>
          <a:xfrm>
            <a:off x="5240638" y="2960695"/>
            <a:ext cx="17107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cuhk.edu.hk</a:t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 rot="10800000">
            <a:off x="4611418" y="3861713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5121448" y="4208554"/>
            <a:ext cx="1970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27.126.235.25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does DNS work</a:t>
            </a:r>
            <a:endParaRPr/>
          </a:p>
        </p:txBody>
      </p:sp>
      <p:sp>
        <p:nvSpPr>
          <p:cNvPr id="371" name="Google Shape;371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147145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379" name="Google Shape;379;p44"/>
          <p:cNvSpPr/>
          <p:nvPr/>
        </p:nvSpPr>
        <p:spPr>
          <a:xfrm>
            <a:off x="2088935" y="3429000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2718155" y="3134116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5220855" y="2774731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9364719" y="365125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Root NameServer</a:t>
            </a:r>
            <a:endParaRPr/>
          </a:p>
        </p:txBody>
      </p:sp>
      <p:sp>
        <p:nvSpPr>
          <p:cNvPr id="383" name="Google Shape;383;p44"/>
          <p:cNvSpPr/>
          <p:nvPr/>
        </p:nvSpPr>
        <p:spPr>
          <a:xfrm rot="-1571089">
            <a:off x="6295697" y="1523999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4"/>
          <p:cNvSpPr txBox="1"/>
          <p:nvPr/>
        </p:nvSpPr>
        <p:spPr>
          <a:xfrm rot="-1556170">
            <a:off x="6539916" y="1214730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391" name="Google Shape;391;p45"/>
          <p:cNvSpPr/>
          <p:nvPr/>
        </p:nvSpPr>
        <p:spPr>
          <a:xfrm>
            <a:off x="147145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392" name="Google Shape;392;p45"/>
          <p:cNvSpPr/>
          <p:nvPr/>
        </p:nvSpPr>
        <p:spPr>
          <a:xfrm>
            <a:off x="2088935" y="3429000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2718155" y="3134116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5220855" y="2774731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9364719" y="365125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Root NameServer</a:t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 rot="-1571089">
            <a:off x="6295697" y="1523999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 rot="-1556170">
            <a:off x="6539916" y="1214730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 rot="9259767">
            <a:off x="6467666" y="1818747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5"/>
          <p:cNvSpPr txBox="1"/>
          <p:nvPr/>
        </p:nvSpPr>
        <p:spPr>
          <a:xfrm rot="-1556170">
            <a:off x="7099183" y="2057149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“.com” NS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406" name="Google Shape;406;p46"/>
          <p:cNvSpPr/>
          <p:nvPr/>
        </p:nvSpPr>
        <p:spPr>
          <a:xfrm>
            <a:off x="147145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407" name="Google Shape;407;p46"/>
          <p:cNvSpPr/>
          <p:nvPr/>
        </p:nvSpPr>
        <p:spPr>
          <a:xfrm>
            <a:off x="2088935" y="3429000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6"/>
          <p:cNvSpPr txBox="1"/>
          <p:nvPr/>
        </p:nvSpPr>
        <p:spPr>
          <a:xfrm>
            <a:off x="2718155" y="3134116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409" name="Google Shape;409;p46"/>
          <p:cNvSpPr/>
          <p:nvPr/>
        </p:nvSpPr>
        <p:spPr>
          <a:xfrm>
            <a:off x="5106752" y="2774731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410" name="Google Shape;410;p46"/>
          <p:cNvSpPr/>
          <p:nvPr/>
        </p:nvSpPr>
        <p:spPr>
          <a:xfrm>
            <a:off x="9364719" y="365125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Root NameServer</a:t>
            </a:r>
            <a:endParaRPr/>
          </a:p>
        </p:txBody>
      </p:sp>
      <p:sp>
        <p:nvSpPr>
          <p:cNvPr id="411" name="Google Shape;411;p46"/>
          <p:cNvSpPr/>
          <p:nvPr/>
        </p:nvSpPr>
        <p:spPr>
          <a:xfrm rot="-1571089">
            <a:off x="6295697" y="1523999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6"/>
          <p:cNvSpPr txBox="1"/>
          <p:nvPr/>
        </p:nvSpPr>
        <p:spPr>
          <a:xfrm rot="-1556170">
            <a:off x="6539916" y="1214730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413" name="Google Shape;413;p46"/>
          <p:cNvSpPr/>
          <p:nvPr/>
        </p:nvSpPr>
        <p:spPr>
          <a:xfrm rot="9259767">
            <a:off x="6467666" y="1818747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 rot="-1556170">
            <a:off x="7099183" y="2057149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“.com” NS</a:t>
            </a: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9364718" y="3005958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“.com”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NameServer</a:t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7057863" y="3302722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6"/>
          <p:cNvSpPr txBox="1"/>
          <p:nvPr/>
        </p:nvSpPr>
        <p:spPr>
          <a:xfrm>
            <a:off x="7227905" y="2887678"/>
            <a:ext cx="20037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424" name="Google Shape;424;p47"/>
          <p:cNvSpPr/>
          <p:nvPr/>
        </p:nvSpPr>
        <p:spPr>
          <a:xfrm>
            <a:off x="147145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425" name="Google Shape;425;p47"/>
          <p:cNvSpPr/>
          <p:nvPr/>
        </p:nvSpPr>
        <p:spPr>
          <a:xfrm>
            <a:off x="2088935" y="3429000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2718155" y="3134116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5106752" y="2774731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428" name="Google Shape;428;p47"/>
          <p:cNvSpPr/>
          <p:nvPr/>
        </p:nvSpPr>
        <p:spPr>
          <a:xfrm>
            <a:off x="9364719" y="365125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Root NameServer</a:t>
            </a:r>
            <a:endParaRPr/>
          </a:p>
        </p:txBody>
      </p:sp>
      <p:sp>
        <p:nvSpPr>
          <p:cNvPr id="429" name="Google Shape;429;p47"/>
          <p:cNvSpPr/>
          <p:nvPr/>
        </p:nvSpPr>
        <p:spPr>
          <a:xfrm rot="-1571089">
            <a:off x="6295697" y="1523999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 rot="-1556170">
            <a:off x="6539916" y="1214730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431" name="Google Shape;431;p47"/>
          <p:cNvSpPr/>
          <p:nvPr/>
        </p:nvSpPr>
        <p:spPr>
          <a:xfrm rot="9259767">
            <a:off x="6467666" y="1818747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 rot="-1556170">
            <a:off x="7099183" y="2057149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“.com” NS</a:t>
            </a: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9364718" y="3005958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“.com”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NameServer</a:t>
            </a:r>
            <a:endParaRPr/>
          </a:p>
        </p:txBody>
      </p:sp>
      <p:sp>
        <p:nvSpPr>
          <p:cNvPr id="434" name="Google Shape;434;p47"/>
          <p:cNvSpPr/>
          <p:nvPr/>
        </p:nvSpPr>
        <p:spPr>
          <a:xfrm>
            <a:off x="7057863" y="3302722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7227905" y="2887678"/>
            <a:ext cx="20037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436" name="Google Shape;436;p47"/>
          <p:cNvSpPr/>
          <p:nvPr/>
        </p:nvSpPr>
        <p:spPr>
          <a:xfrm rot="10800000">
            <a:off x="6991824" y="3710222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7"/>
          <p:cNvSpPr txBox="1"/>
          <p:nvPr/>
        </p:nvSpPr>
        <p:spPr>
          <a:xfrm>
            <a:off x="6745961" y="4116387"/>
            <a:ext cx="28778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“google.com” 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444" name="Google Shape;444;p48"/>
          <p:cNvSpPr/>
          <p:nvPr/>
        </p:nvSpPr>
        <p:spPr>
          <a:xfrm>
            <a:off x="147145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445" name="Google Shape;445;p48"/>
          <p:cNvSpPr/>
          <p:nvPr/>
        </p:nvSpPr>
        <p:spPr>
          <a:xfrm>
            <a:off x="2088935" y="3429000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8"/>
          <p:cNvSpPr txBox="1"/>
          <p:nvPr/>
        </p:nvSpPr>
        <p:spPr>
          <a:xfrm>
            <a:off x="2718155" y="3134116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447" name="Google Shape;447;p48"/>
          <p:cNvSpPr/>
          <p:nvPr/>
        </p:nvSpPr>
        <p:spPr>
          <a:xfrm>
            <a:off x="5106752" y="2774731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448" name="Google Shape;448;p48"/>
          <p:cNvSpPr/>
          <p:nvPr/>
        </p:nvSpPr>
        <p:spPr>
          <a:xfrm>
            <a:off x="9364719" y="365125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Root NameServer</a:t>
            </a:r>
            <a:endParaRPr/>
          </a:p>
        </p:txBody>
      </p:sp>
      <p:sp>
        <p:nvSpPr>
          <p:cNvPr id="449" name="Google Shape;449;p48"/>
          <p:cNvSpPr/>
          <p:nvPr/>
        </p:nvSpPr>
        <p:spPr>
          <a:xfrm rot="-1571089">
            <a:off x="6295697" y="1523999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8"/>
          <p:cNvSpPr txBox="1"/>
          <p:nvPr/>
        </p:nvSpPr>
        <p:spPr>
          <a:xfrm rot="-1556170">
            <a:off x="6539916" y="1214730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451" name="Google Shape;451;p48"/>
          <p:cNvSpPr/>
          <p:nvPr/>
        </p:nvSpPr>
        <p:spPr>
          <a:xfrm rot="9259767">
            <a:off x="6467666" y="1818747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8"/>
          <p:cNvSpPr txBox="1"/>
          <p:nvPr/>
        </p:nvSpPr>
        <p:spPr>
          <a:xfrm rot="-1556170">
            <a:off x="7099183" y="2057149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“.com” NS</a:t>
            </a:r>
            <a:endParaRPr/>
          </a:p>
        </p:txBody>
      </p:sp>
      <p:sp>
        <p:nvSpPr>
          <p:cNvPr id="453" name="Google Shape;453;p48"/>
          <p:cNvSpPr/>
          <p:nvPr/>
        </p:nvSpPr>
        <p:spPr>
          <a:xfrm>
            <a:off x="9364718" y="3005958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“.com”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NameServer</a:t>
            </a:r>
            <a:endParaRPr/>
          </a:p>
        </p:txBody>
      </p:sp>
      <p:sp>
        <p:nvSpPr>
          <p:cNvPr id="454" name="Google Shape;454;p48"/>
          <p:cNvSpPr/>
          <p:nvPr/>
        </p:nvSpPr>
        <p:spPr>
          <a:xfrm>
            <a:off x="7057863" y="3302722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8"/>
          <p:cNvSpPr txBox="1"/>
          <p:nvPr/>
        </p:nvSpPr>
        <p:spPr>
          <a:xfrm>
            <a:off x="7227905" y="2887678"/>
            <a:ext cx="20037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456" name="Google Shape;456;p48"/>
          <p:cNvSpPr/>
          <p:nvPr/>
        </p:nvSpPr>
        <p:spPr>
          <a:xfrm rot="10800000">
            <a:off x="6991824" y="3710222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8"/>
          <p:cNvSpPr txBox="1"/>
          <p:nvPr/>
        </p:nvSpPr>
        <p:spPr>
          <a:xfrm>
            <a:off x="6745961" y="4116387"/>
            <a:ext cx="28778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“google.com” NS</a:t>
            </a:r>
            <a:endParaRPr/>
          </a:p>
        </p:txBody>
      </p:sp>
      <p:sp>
        <p:nvSpPr>
          <p:cNvPr id="458" name="Google Shape;458;p48"/>
          <p:cNvSpPr/>
          <p:nvPr/>
        </p:nvSpPr>
        <p:spPr>
          <a:xfrm>
            <a:off x="9364718" y="5299951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“google.com”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NameServer</a:t>
            </a:r>
            <a:endParaRPr/>
          </a:p>
        </p:txBody>
      </p:sp>
      <p:sp>
        <p:nvSpPr>
          <p:cNvPr id="459" name="Google Shape;459;p48"/>
          <p:cNvSpPr/>
          <p:nvPr/>
        </p:nvSpPr>
        <p:spPr>
          <a:xfrm rot="558864">
            <a:off x="7005493" y="5343371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8"/>
          <p:cNvSpPr txBox="1"/>
          <p:nvPr/>
        </p:nvSpPr>
        <p:spPr>
          <a:xfrm rot="558864">
            <a:off x="7175535" y="4928327"/>
            <a:ext cx="20037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467" name="Google Shape;467;p49"/>
          <p:cNvSpPr/>
          <p:nvPr/>
        </p:nvSpPr>
        <p:spPr>
          <a:xfrm>
            <a:off x="147145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468" name="Google Shape;468;p49"/>
          <p:cNvSpPr/>
          <p:nvPr/>
        </p:nvSpPr>
        <p:spPr>
          <a:xfrm>
            <a:off x="2088935" y="3429000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2718155" y="3134116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470" name="Google Shape;470;p49"/>
          <p:cNvSpPr/>
          <p:nvPr/>
        </p:nvSpPr>
        <p:spPr>
          <a:xfrm>
            <a:off x="5106752" y="2774731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471" name="Google Shape;471;p49"/>
          <p:cNvSpPr/>
          <p:nvPr/>
        </p:nvSpPr>
        <p:spPr>
          <a:xfrm>
            <a:off x="9364719" y="365125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Root NameServer</a:t>
            </a:r>
            <a:endParaRPr/>
          </a:p>
        </p:txBody>
      </p:sp>
      <p:sp>
        <p:nvSpPr>
          <p:cNvPr id="472" name="Google Shape;472;p49"/>
          <p:cNvSpPr/>
          <p:nvPr/>
        </p:nvSpPr>
        <p:spPr>
          <a:xfrm rot="-1571089">
            <a:off x="6295697" y="1523999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9"/>
          <p:cNvSpPr txBox="1"/>
          <p:nvPr/>
        </p:nvSpPr>
        <p:spPr>
          <a:xfrm rot="-1556170">
            <a:off x="6539916" y="1214730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474" name="Google Shape;474;p49"/>
          <p:cNvSpPr/>
          <p:nvPr/>
        </p:nvSpPr>
        <p:spPr>
          <a:xfrm rot="9259767">
            <a:off x="6467666" y="1818747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9"/>
          <p:cNvSpPr txBox="1"/>
          <p:nvPr/>
        </p:nvSpPr>
        <p:spPr>
          <a:xfrm rot="-1556170">
            <a:off x="7099183" y="2057149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“.com” NS</a:t>
            </a:r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9364718" y="3005958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“.com”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NameServer</a:t>
            </a:r>
            <a:endParaRPr/>
          </a:p>
        </p:txBody>
      </p:sp>
      <p:sp>
        <p:nvSpPr>
          <p:cNvPr id="477" name="Google Shape;477;p49"/>
          <p:cNvSpPr/>
          <p:nvPr/>
        </p:nvSpPr>
        <p:spPr>
          <a:xfrm>
            <a:off x="7057863" y="3302722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7227905" y="2887678"/>
            <a:ext cx="20037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479" name="Google Shape;479;p49"/>
          <p:cNvSpPr/>
          <p:nvPr/>
        </p:nvSpPr>
        <p:spPr>
          <a:xfrm rot="10800000">
            <a:off x="6991824" y="3710222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>
            <a:off x="6745961" y="4116387"/>
            <a:ext cx="28778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“google.com” NS</a:t>
            </a:r>
            <a:endParaRPr/>
          </a:p>
        </p:txBody>
      </p:sp>
      <p:sp>
        <p:nvSpPr>
          <p:cNvPr id="481" name="Google Shape;481;p49"/>
          <p:cNvSpPr/>
          <p:nvPr/>
        </p:nvSpPr>
        <p:spPr>
          <a:xfrm>
            <a:off x="9364718" y="5299951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“google.com”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NameServer</a:t>
            </a:r>
            <a:endParaRPr/>
          </a:p>
        </p:txBody>
      </p:sp>
      <p:sp>
        <p:nvSpPr>
          <p:cNvPr id="482" name="Google Shape;482;p49"/>
          <p:cNvSpPr/>
          <p:nvPr/>
        </p:nvSpPr>
        <p:spPr>
          <a:xfrm rot="558864">
            <a:off x="7005493" y="5343371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 rot="558864">
            <a:off x="7175535" y="4928327"/>
            <a:ext cx="20037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484" name="Google Shape;484;p49"/>
          <p:cNvSpPr/>
          <p:nvPr/>
        </p:nvSpPr>
        <p:spPr>
          <a:xfrm rot="-10166718">
            <a:off x="6829411" y="5711951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9"/>
          <p:cNvSpPr txBox="1"/>
          <p:nvPr/>
        </p:nvSpPr>
        <p:spPr>
          <a:xfrm rot="633282">
            <a:off x="7346393" y="6076730"/>
            <a:ext cx="12200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8.8.8.8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492" name="Google Shape;492;p50"/>
          <p:cNvSpPr/>
          <p:nvPr/>
        </p:nvSpPr>
        <p:spPr>
          <a:xfrm>
            <a:off x="147145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493" name="Google Shape;493;p50"/>
          <p:cNvSpPr/>
          <p:nvPr/>
        </p:nvSpPr>
        <p:spPr>
          <a:xfrm>
            <a:off x="2088935" y="3429000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0"/>
          <p:cNvSpPr txBox="1"/>
          <p:nvPr/>
        </p:nvSpPr>
        <p:spPr>
          <a:xfrm>
            <a:off x="2718155" y="3134116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495" name="Google Shape;495;p50"/>
          <p:cNvSpPr/>
          <p:nvPr/>
        </p:nvSpPr>
        <p:spPr>
          <a:xfrm>
            <a:off x="5106752" y="2774731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496" name="Google Shape;496;p50"/>
          <p:cNvSpPr/>
          <p:nvPr/>
        </p:nvSpPr>
        <p:spPr>
          <a:xfrm>
            <a:off x="9364719" y="365125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Root NameServer</a:t>
            </a:r>
            <a:endParaRPr/>
          </a:p>
        </p:txBody>
      </p:sp>
      <p:sp>
        <p:nvSpPr>
          <p:cNvPr id="497" name="Google Shape;497;p50"/>
          <p:cNvSpPr/>
          <p:nvPr/>
        </p:nvSpPr>
        <p:spPr>
          <a:xfrm rot="-1571089">
            <a:off x="6295697" y="1523999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0"/>
          <p:cNvSpPr txBox="1"/>
          <p:nvPr/>
        </p:nvSpPr>
        <p:spPr>
          <a:xfrm rot="-1556170">
            <a:off x="6539916" y="1214730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499" name="Google Shape;499;p50"/>
          <p:cNvSpPr/>
          <p:nvPr/>
        </p:nvSpPr>
        <p:spPr>
          <a:xfrm rot="9259767">
            <a:off x="6467666" y="1818747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0"/>
          <p:cNvSpPr txBox="1"/>
          <p:nvPr/>
        </p:nvSpPr>
        <p:spPr>
          <a:xfrm rot="-1556170">
            <a:off x="7099183" y="2057149"/>
            <a:ext cx="2006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“.com” NS</a:t>
            </a:r>
            <a:endParaRPr/>
          </a:p>
        </p:txBody>
      </p:sp>
      <p:sp>
        <p:nvSpPr>
          <p:cNvPr id="501" name="Google Shape;501;p50"/>
          <p:cNvSpPr/>
          <p:nvPr/>
        </p:nvSpPr>
        <p:spPr>
          <a:xfrm>
            <a:off x="9364718" y="3005958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“.com”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NameServer</a:t>
            </a:r>
            <a:endParaRPr/>
          </a:p>
        </p:txBody>
      </p:sp>
      <p:sp>
        <p:nvSpPr>
          <p:cNvPr id="502" name="Google Shape;502;p50"/>
          <p:cNvSpPr/>
          <p:nvPr/>
        </p:nvSpPr>
        <p:spPr>
          <a:xfrm>
            <a:off x="7057863" y="3302722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0"/>
          <p:cNvSpPr txBox="1"/>
          <p:nvPr/>
        </p:nvSpPr>
        <p:spPr>
          <a:xfrm>
            <a:off x="7227905" y="2887678"/>
            <a:ext cx="20037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504" name="Google Shape;504;p50"/>
          <p:cNvSpPr/>
          <p:nvPr/>
        </p:nvSpPr>
        <p:spPr>
          <a:xfrm rot="10800000">
            <a:off x="6991824" y="3710222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0"/>
          <p:cNvSpPr txBox="1"/>
          <p:nvPr/>
        </p:nvSpPr>
        <p:spPr>
          <a:xfrm>
            <a:off x="6745961" y="4116387"/>
            <a:ext cx="28778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“google.com” NS</a:t>
            </a:r>
            <a:endParaRPr/>
          </a:p>
        </p:txBody>
      </p:sp>
      <p:sp>
        <p:nvSpPr>
          <p:cNvPr id="506" name="Google Shape;506;p50"/>
          <p:cNvSpPr/>
          <p:nvPr/>
        </p:nvSpPr>
        <p:spPr>
          <a:xfrm>
            <a:off x="9364718" y="5299951"/>
            <a:ext cx="2511971" cy="1192924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“google.com”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NameServer</a:t>
            </a:r>
            <a:endParaRPr/>
          </a:p>
        </p:txBody>
      </p:sp>
      <p:sp>
        <p:nvSpPr>
          <p:cNvPr id="507" name="Google Shape;507;p50"/>
          <p:cNvSpPr/>
          <p:nvPr/>
        </p:nvSpPr>
        <p:spPr>
          <a:xfrm rot="558864">
            <a:off x="7005493" y="5343371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0"/>
          <p:cNvSpPr txBox="1"/>
          <p:nvPr/>
        </p:nvSpPr>
        <p:spPr>
          <a:xfrm rot="558864">
            <a:off x="7175535" y="4928327"/>
            <a:ext cx="20037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google.com.?</a:t>
            </a:r>
            <a:endParaRPr/>
          </a:p>
        </p:txBody>
      </p:sp>
      <p:sp>
        <p:nvSpPr>
          <p:cNvPr id="509" name="Google Shape;509;p50"/>
          <p:cNvSpPr/>
          <p:nvPr/>
        </p:nvSpPr>
        <p:spPr>
          <a:xfrm rot="-10166718">
            <a:off x="6829411" y="5711951"/>
            <a:ext cx="2254049" cy="338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0"/>
          <p:cNvSpPr txBox="1"/>
          <p:nvPr/>
        </p:nvSpPr>
        <p:spPr>
          <a:xfrm rot="633282">
            <a:off x="7346393" y="6076730"/>
            <a:ext cx="12200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8.8.8.8</a:t>
            </a:r>
            <a:endParaRPr/>
          </a:p>
        </p:txBody>
      </p:sp>
      <p:sp>
        <p:nvSpPr>
          <p:cNvPr id="511" name="Google Shape;511;p50"/>
          <p:cNvSpPr/>
          <p:nvPr/>
        </p:nvSpPr>
        <p:spPr>
          <a:xfrm rot="10800000">
            <a:off x="2088935" y="3897304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0"/>
          <p:cNvSpPr txBox="1"/>
          <p:nvPr/>
        </p:nvSpPr>
        <p:spPr>
          <a:xfrm>
            <a:off x="2963579" y="4214647"/>
            <a:ext cx="10374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8.8.8.8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a AWD CTF looks like</a:t>
            </a:r>
            <a:endParaRPr/>
          </a:p>
        </p:txBody>
      </p:sp>
      <p:sp>
        <p:nvSpPr>
          <p:cNvPr id="113" name="Google Shape;11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Char char="•"/>
            </a:pPr>
            <a:r>
              <a:rPr b="1" i="0" lang="en-US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DEF CON CTF 2018 Finals: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https://youtu.be/RXgp4cDbiq4?si=lB4o2tLOnRcknIfJ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Koh(King of Hill): a recent new CTF mode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DEFCON CTF 2023 Final safebox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https://discord.com/channels/1032183712873467954/1140058749218869259/1140062002627231814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happens when you type a URL  and press enter?</a:t>
            </a:r>
            <a:endParaRPr/>
          </a:p>
        </p:txBody>
      </p:sp>
      <p:sp>
        <p:nvSpPr>
          <p:cNvPr id="518" name="Google Shape;518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Calibri"/>
              <a:buAutoNum type="arabicPeriod"/>
            </a:pPr>
            <a:r>
              <a:rPr lang="en-US">
                <a:solidFill>
                  <a:srgbClr val="FFC000"/>
                </a:solidFill>
              </a:rPr>
              <a:t>Client</a:t>
            </a:r>
            <a:r>
              <a:rPr lang="en-US"/>
              <a:t> asks </a:t>
            </a:r>
            <a:r>
              <a:rPr lang="en-US">
                <a:solidFill>
                  <a:srgbClr val="00B0F0"/>
                </a:solidFill>
              </a:rPr>
              <a:t>DNS Recursive Resolver </a:t>
            </a:r>
            <a:r>
              <a:rPr lang="en-US"/>
              <a:t>to lookup a hostname (google.com).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AutoNum type="arabicPeriod"/>
            </a:pPr>
            <a:r>
              <a:rPr lang="en-US">
                <a:solidFill>
                  <a:srgbClr val="00B0F0"/>
                </a:solidFill>
              </a:rPr>
              <a:t>DNS Recursive Resolver </a:t>
            </a:r>
            <a:r>
              <a:rPr lang="en-US"/>
              <a:t>sends DNS query to </a:t>
            </a:r>
            <a:r>
              <a:rPr lang="en-US">
                <a:solidFill>
                  <a:srgbClr val="00B050"/>
                </a:solidFill>
              </a:rPr>
              <a:t>Root Nameserver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Root Nameserver responds with IP address of </a:t>
            </a:r>
            <a:r>
              <a:rPr lang="en-US">
                <a:solidFill>
                  <a:srgbClr val="00B050"/>
                </a:solidFill>
              </a:rPr>
              <a:t>TLD Nameserver </a:t>
            </a:r>
            <a:r>
              <a:rPr lang="en-US"/>
              <a:t>(".com" Nameserver)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DNS Recursive Resolver sends DNS query to </a:t>
            </a:r>
            <a:r>
              <a:rPr lang="en-US">
                <a:solidFill>
                  <a:srgbClr val="00B050"/>
                </a:solidFill>
              </a:rPr>
              <a:t>TLD Nameserver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AutoNum type="arabicPeriod"/>
            </a:pPr>
            <a:r>
              <a:rPr lang="en-US">
                <a:solidFill>
                  <a:srgbClr val="00B050"/>
                </a:solidFill>
              </a:rPr>
              <a:t>TLD Nameserver </a:t>
            </a:r>
            <a:r>
              <a:rPr lang="en-US"/>
              <a:t>responds with IP address of Domain Nameserver (“google.com" Nameserver)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DNS Recursive Resolver sends DNS query to </a:t>
            </a:r>
            <a:r>
              <a:rPr lang="en-US">
                <a:solidFill>
                  <a:srgbClr val="00B050"/>
                </a:solidFill>
              </a:rPr>
              <a:t>Domain Nameserver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AutoNum type="arabicPeriod"/>
            </a:pPr>
            <a:r>
              <a:rPr lang="en-US">
                <a:solidFill>
                  <a:srgbClr val="00B050"/>
                </a:solidFill>
              </a:rPr>
              <a:t>Domain Nameserver </a:t>
            </a:r>
            <a:r>
              <a:rPr lang="en-US"/>
              <a:t>is authoritative, so replies with server IP address.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AutoNum type="arabicPeriod"/>
            </a:pPr>
            <a:r>
              <a:rPr lang="en-US">
                <a:solidFill>
                  <a:srgbClr val="00B0F0"/>
                </a:solidFill>
              </a:rPr>
              <a:t>DNS Recursive Resolver </a:t>
            </a:r>
            <a:r>
              <a:rPr lang="en-US"/>
              <a:t>finally responds to </a:t>
            </a:r>
            <a:r>
              <a:rPr lang="en-US">
                <a:solidFill>
                  <a:srgbClr val="FFC000"/>
                </a:solidFill>
              </a:rPr>
              <a:t>Client</a:t>
            </a:r>
            <a:r>
              <a:rPr lang="en-US"/>
              <a:t>, sending server IP address (8.8.8.8)</a:t>
            </a:r>
            <a:endParaRPr/>
          </a:p>
          <a:p>
            <a:pPr indent="-34988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 + HTTP</a:t>
            </a:r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838200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 rot="-857020">
            <a:off x="2589569" y="2075397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2"/>
          <p:cNvSpPr txBox="1"/>
          <p:nvPr/>
        </p:nvSpPr>
        <p:spPr>
          <a:xfrm rot="-857020">
            <a:off x="3036704" y="1684559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528" name="Google Shape;528;p52"/>
          <p:cNvSpPr/>
          <p:nvPr/>
        </p:nvSpPr>
        <p:spPr>
          <a:xfrm>
            <a:off x="5531069" y="497763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529" name="Google Shape;529;p52"/>
          <p:cNvSpPr/>
          <p:nvPr/>
        </p:nvSpPr>
        <p:spPr>
          <a:xfrm>
            <a:off x="9614787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8.8.8.8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530" name="Google Shape;530;p52"/>
          <p:cNvSpPr/>
          <p:nvPr/>
        </p:nvSpPr>
        <p:spPr>
          <a:xfrm rot="9911866">
            <a:off x="2630519" y="2508188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2"/>
          <p:cNvSpPr txBox="1"/>
          <p:nvPr/>
        </p:nvSpPr>
        <p:spPr>
          <a:xfrm rot="-867220">
            <a:off x="3696248" y="2803776"/>
            <a:ext cx="10374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8.8.8.8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 + HTTP</a:t>
            </a:r>
            <a:endParaRPr/>
          </a:p>
        </p:txBody>
      </p:sp>
      <p:sp>
        <p:nvSpPr>
          <p:cNvPr id="538" name="Google Shape;538;p53"/>
          <p:cNvSpPr/>
          <p:nvPr/>
        </p:nvSpPr>
        <p:spPr>
          <a:xfrm>
            <a:off x="866488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539" name="Google Shape;539;p53"/>
          <p:cNvSpPr/>
          <p:nvPr/>
        </p:nvSpPr>
        <p:spPr>
          <a:xfrm rot="-857020">
            <a:off x="2617857" y="2075397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3"/>
          <p:cNvSpPr txBox="1"/>
          <p:nvPr/>
        </p:nvSpPr>
        <p:spPr>
          <a:xfrm rot="-857020">
            <a:off x="3064992" y="1684559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541" name="Google Shape;541;p53"/>
          <p:cNvSpPr/>
          <p:nvPr/>
        </p:nvSpPr>
        <p:spPr>
          <a:xfrm>
            <a:off x="5559357" y="497763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542" name="Google Shape;542;p53"/>
          <p:cNvSpPr/>
          <p:nvPr/>
        </p:nvSpPr>
        <p:spPr>
          <a:xfrm>
            <a:off x="9614787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8.8.8.8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543" name="Google Shape;543;p53"/>
          <p:cNvSpPr/>
          <p:nvPr/>
        </p:nvSpPr>
        <p:spPr>
          <a:xfrm rot="9911866">
            <a:off x="2658807" y="2508188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3"/>
          <p:cNvSpPr txBox="1"/>
          <p:nvPr/>
        </p:nvSpPr>
        <p:spPr>
          <a:xfrm rot="-867220">
            <a:off x="3724366" y="2787104"/>
            <a:ext cx="10374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8.8.8.8</a:t>
            </a:r>
            <a:endParaRPr/>
          </a:p>
        </p:txBody>
      </p:sp>
      <p:sp>
        <p:nvSpPr>
          <p:cNvPr id="545" name="Google Shape;545;p53"/>
          <p:cNvSpPr/>
          <p:nvPr/>
        </p:nvSpPr>
        <p:spPr>
          <a:xfrm>
            <a:off x="2662635" y="3535024"/>
            <a:ext cx="6870248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3"/>
          <p:cNvSpPr txBox="1"/>
          <p:nvPr/>
        </p:nvSpPr>
        <p:spPr>
          <a:xfrm>
            <a:off x="5347568" y="3140104"/>
            <a:ext cx="19225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Request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DNS + HTTP</a:t>
            </a:r>
            <a:endParaRPr/>
          </a:p>
        </p:txBody>
      </p:sp>
      <p:sp>
        <p:nvSpPr>
          <p:cNvPr id="553" name="Google Shape;553;p54"/>
          <p:cNvSpPr/>
          <p:nvPr/>
        </p:nvSpPr>
        <p:spPr>
          <a:xfrm>
            <a:off x="866488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554" name="Google Shape;554;p54"/>
          <p:cNvSpPr/>
          <p:nvPr/>
        </p:nvSpPr>
        <p:spPr>
          <a:xfrm rot="-857020">
            <a:off x="2617857" y="2075397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4"/>
          <p:cNvSpPr txBox="1"/>
          <p:nvPr/>
        </p:nvSpPr>
        <p:spPr>
          <a:xfrm rot="-857020">
            <a:off x="3064992" y="1684559"/>
            <a:ext cx="170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google.com.</a:t>
            </a:r>
            <a:endParaRPr/>
          </a:p>
        </p:txBody>
      </p:sp>
      <p:sp>
        <p:nvSpPr>
          <p:cNvPr id="556" name="Google Shape;556;p54"/>
          <p:cNvSpPr/>
          <p:nvPr/>
        </p:nvSpPr>
        <p:spPr>
          <a:xfrm>
            <a:off x="5559357" y="497763"/>
            <a:ext cx="1710725" cy="2385849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DNS Recursive Resolver</a:t>
            </a:r>
            <a:endParaRPr/>
          </a:p>
        </p:txBody>
      </p:sp>
      <p:sp>
        <p:nvSpPr>
          <p:cNvPr id="557" name="Google Shape;557;p54"/>
          <p:cNvSpPr/>
          <p:nvPr/>
        </p:nvSpPr>
        <p:spPr>
          <a:xfrm>
            <a:off x="9614787" y="2774731"/>
            <a:ext cx="1710725" cy="23858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8.8.8.8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558" name="Google Shape;558;p54"/>
          <p:cNvSpPr/>
          <p:nvPr/>
        </p:nvSpPr>
        <p:spPr>
          <a:xfrm rot="9911866">
            <a:off x="2658807" y="2508188"/>
            <a:ext cx="2900855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4"/>
          <p:cNvSpPr txBox="1"/>
          <p:nvPr/>
        </p:nvSpPr>
        <p:spPr>
          <a:xfrm rot="-867220">
            <a:off x="3724366" y="2787104"/>
            <a:ext cx="10374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8.8.8.8</a:t>
            </a:r>
            <a:endParaRPr/>
          </a:p>
        </p:txBody>
      </p:sp>
      <p:sp>
        <p:nvSpPr>
          <p:cNvPr id="560" name="Google Shape;560;p54"/>
          <p:cNvSpPr/>
          <p:nvPr/>
        </p:nvSpPr>
        <p:spPr>
          <a:xfrm>
            <a:off x="2662635" y="3535024"/>
            <a:ext cx="6870248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4"/>
          <p:cNvSpPr txBox="1"/>
          <p:nvPr/>
        </p:nvSpPr>
        <p:spPr>
          <a:xfrm>
            <a:off x="5347568" y="3140104"/>
            <a:ext cx="19225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Request</a:t>
            </a:r>
            <a:endParaRPr/>
          </a:p>
        </p:txBody>
      </p:sp>
      <p:sp>
        <p:nvSpPr>
          <p:cNvPr id="562" name="Google Shape;562;p54"/>
          <p:cNvSpPr/>
          <p:nvPr/>
        </p:nvSpPr>
        <p:spPr>
          <a:xfrm rot="10800000">
            <a:off x="2648362" y="3967142"/>
            <a:ext cx="6870248" cy="3468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6434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4"/>
          <p:cNvSpPr txBox="1"/>
          <p:nvPr/>
        </p:nvSpPr>
        <p:spPr>
          <a:xfrm>
            <a:off x="5293405" y="4276785"/>
            <a:ext cx="21055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Response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Make A HTTP Request</a:t>
            </a:r>
            <a:endParaRPr/>
          </a:p>
        </p:txBody>
      </p:sp>
      <p:sp>
        <p:nvSpPr>
          <p:cNvPr id="570" name="Google Shape;570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curl http://example.com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curl http://example.com &gt; example.html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open example.html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577" name="Google Shape;577;p56"/>
          <p:cNvSpPr txBox="1"/>
          <p:nvPr>
            <p:ph idx="1" type="body"/>
          </p:nvPr>
        </p:nvSpPr>
        <p:spPr>
          <a:xfrm>
            <a:off x="3188576" y="2824107"/>
            <a:ext cx="581484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None/>
            </a:pPr>
            <a:r>
              <a:rPr lang="en-US" sz="4400">
                <a:solidFill>
                  <a:srgbClr val="92D050"/>
                </a:solidFill>
              </a:rPr>
              <a:t>GET   </a:t>
            </a:r>
            <a:r>
              <a:rPr lang="en-US" sz="4400">
                <a:solidFill>
                  <a:srgbClr val="00B0F0"/>
                </a:solidFill>
              </a:rPr>
              <a:t>/   </a:t>
            </a:r>
            <a:r>
              <a:rPr lang="en-US" sz="4400"/>
              <a:t>HTTP/1.1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4400"/>
              <a:buNone/>
            </a:pPr>
            <a:r>
              <a:rPr lang="en-US" sz="4400">
                <a:solidFill>
                  <a:srgbClr val="00B0F0"/>
                </a:solidFill>
              </a:rPr>
              <a:t>Host</a:t>
            </a:r>
            <a:r>
              <a:rPr lang="en-US" sz="4400"/>
              <a:t>: example.com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4400"/>
              <a:buNone/>
            </a:pPr>
            <a:r>
              <a:rPr lang="en-US" sz="4400">
                <a:solidFill>
                  <a:srgbClr val="00B0F0"/>
                </a:solidFill>
              </a:rPr>
              <a:t>User-Agent</a:t>
            </a:r>
            <a:r>
              <a:rPr lang="en-US" sz="4400"/>
              <a:t>: curl/7.68.0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4400"/>
              <a:buNone/>
            </a:pPr>
            <a:r>
              <a:rPr lang="en-US" sz="4400">
                <a:solidFill>
                  <a:srgbClr val="00B0F0"/>
                </a:solidFill>
              </a:rPr>
              <a:t>Accept</a:t>
            </a:r>
            <a:r>
              <a:rPr lang="en-US" sz="4400"/>
              <a:t>: */*</a:t>
            </a:r>
            <a:endParaRPr/>
          </a:p>
        </p:txBody>
      </p:sp>
      <p:sp>
        <p:nvSpPr>
          <p:cNvPr id="578" name="Google Shape;578;p56"/>
          <p:cNvSpPr/>
          <p:nvPr/>
        </p:nvSpPr>
        <p:spPr>
          <a:xfrm>
            <a:off x="3074276" y="3510454"/>
            <a:ext cx="6043448" cy="2575035"/>
          </a:xfrm>
          <a:prstGeom prst="rect">
            <a:avLst/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6"/>
          <p:cNvSpPr/>
          <p:nvPr/>
        </p:nvSpPr>
        <p:spPr>
          <a:xfrm>
            <a:off x="10013731" y="4532065"/>
            <a:ext cx="1501501" cy="935421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Headers</a:t>
            </a:r>
            <a:endParaRPr/>
          </a:p>
        </p:txBody>
      </p:sp>
      <p:sp>
        <p:nvSpPr>
          <p:cNvPr id="580" name="Google Shape;580;p56"/>
          <p:cNvSpPr/>
          <p:nvPr/>
        </p:nvSpPr>
        <p:spPr>
          <a:xfrm rot="5400000">
            <a:off x="9252388" y="4786283"/>
            <a:ext cx="426983" cy="46771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6"/>
          <p:cNvSpPr/>
          <p:nvPr/>
        </p:nvSpPr>
        <p:spPr>
          <a:xfrm>
            <a:off x="919656" y="2765916"/>
            <a:ext cx="1171903" cy="630621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Method</a:t>
            </a:r>
            <a:endParaRPr/>
          </a:p>
        </p:txBody>
      </p:sp>
      <p:sp>
        <p:nvSpPr>
          <p:cNvPr id="582" name="Google Shape;582;p56"/>
          <p:cNvSpPr/>
          <p:nvPr/>
        </p:nvSpPr>
        <p:spPr>
          <a:xfrm>
            <a:off x="3074276" y="2811947"/>
            <a:ext cx="1171903" cy="630621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6"/>
          <p:cNvSpPr/>
          <p:nvPr/>
        </p:nvSpPr>
        <p:spPr>
          <a:xfrm rot="-5216703">
            <a:off x="2426576" y="2803743"/>
            <a:ext cx="426983" cy="46771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6"/>
          <p:cNvSpPr/>
          <p:nvPr/>
        </p:nvSpPr>
        <p:spPr>
          <a:xfrm>
            <a:off x="4360479" y="2811947"/>
            <a:ext cx="588579" cy="630621"/>
          </a:xfrm>
          <a:prstGeom prst="rect">
            <a:avLst/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6"/>
          <p:cNvSpPr/>
          <p:nvPr/>
        </p:nvSpPr>
        <p:spPr>
          <a:xfrm>
            <a:off x="4246178" y="1808640"/>
            <a:ext cx="788277" cy="935421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Path</a:t>
            </a:r>
            <a:endParaRPr/>
          </a:p>
        </p:txBody>
      </p:sp>
      <p:sp>
        <p:nvSpPr>
          <p:cNvPr id="586" name="Google Shape;586;p56"/>
          <p:cNvSpPr/>
          <p:nvPr/>
        </p:nvSpPr>
        <p:spPr>
          <a:xfrm>
            <a:off x="5034455" y="2801867"/>
            <a:ext cx="2322786" cy="630621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6"/>
          <p:cNvSpPr/>
          <p:nvPr/>
        </p:nvSpPr>
        <p:spPr>
          <a:xfrm>
            <a:off x="5311048" y="1830495"/>
            <a:ext cx="1769599" cy="93542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Protocol Version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HTTP Response</a:t>
            </a:r>
            <a:endParaRPr/>
          </a:p>
        </p:txBody>
      </p:sp>
      <p:sp>
        <p:nvSpPr>
          <p:cNvPr id="594" name="Google Shape;594;p57"/>
          <p:cNvSpPr txBox="1"/>
          <p:nvPr>
            <p:ph idx="1" type="body"/>
          </p:nvPr>
        </p:nvSpPr>
        <p:spPr>
          <a:xfrm>
            <a:off x="1594288" y="2501837"/>
            <a:ext cx="900342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400"/>
              <a:t>HTTP/1.1   </a:t>
            </a:r>
            <a:r>
              <a:rPr lang="en-US" sz="4400">
                <a:solidFill>
                  <a:srgbClr val="92D050"/>
                </a:solidFill>
              </a:rPr>
              <a:t>200 OK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 sz="4400">
                <a:solidFill>
                  <a:srgbClr val="00B0F0"/>
                </a:solidFill>
              </a:rPr>
              <a:t>Content-Length: 9001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 sz="4400">
                <a:solidFill>
                  <a:srgbClr val="00B0F0"/>
                </a:solidFill>
              </a:rPr>
              <a:t>Content-Type: text/html; charset=UTF-8  Date: Tue, 24 Sep 2019 20:30:00 GMT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lang="en-US" sz="4400">
                <a:solidFill>
                  <a:srgbClr val="FFC000"/>
                </a:solidFill>
              </a:rPr>
              <a:t>&lt;!DOCTYPE html ...</a:t>
            </a:r>
            <a:endParaRPr/>
          </a:p>
        </p:txBody>
      </p:sp>
      <p:sp>
        <p:nvSpPr>
          <p:cNvPr id="595" name="Google Shape;595;p57"/>
          <p:cNvSpPr/>
          <p:nvPr/>
        </p:nvSpPr>
        <p:spPr>
          <a:xfrm>
            <a:off x="1594287" y="3239631"/>
            <a:ext cx="8558705" cy="2227855"/>
          </a:xfrm>
          <a:prstGeom prst="rect">
            <a:avLst/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7"/>
          <p:cNvSpPr/>
          <p:nvPr/>
        </p:nvSpPr>
        <p:spPr>
          <a:xfrm>
            <a:off x="10297510" y="3908461"/>
            <a:ext cx="1501501" cy="935421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Headers</a:t>
            </a:r>
            <a:endParaRPr/>
          </a:p>
        </p:txBody>
      </p:sp>
      <p:sp>
        <p:nvSpPr>
          <p:cNvPr id="597" name="Google Shape;597;p57"/>
          <p:cNvSpPr/>
          <p:nvPr/>
        </p:nvSpPr>
        <p:spPr>
          <a:xfrm>
            <a:off x="3951889" y="2507522"/>
            <a:ext cx="1639614" cy="664962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4030716" y="1493061"/>
            <a:ext cx="1481960" cy="935421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Status </a:t>
            </a:r>
            <a:endParaRPr/>
          </a:p>
        </p:txBody>
      </p:sp>
      <p:sp>
        <p:nvSpPr>
          <p:cNvPr id="599" name="Google Shape;599;p57"/>
          <p:cNvSpPr/>
          <p:nvPr/>
        </p:nvSpPr>
        <p:spPr>
          <a:xfrm>
            <a:off x="1594288" y="2541863"/>
            <a:ext cx="2164843" cy="630621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1594288" y="1538286"/>
            <a:ext cx="1769599" cy="93542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Protocol Version</a:t>
            </a:r>
            <a:endParaRPr/>
          </a:p>
        </p:txBody>
      </p:sp>
      <p:sp>
        <p:nvSpPr>
          <p:cNvPr id="601" name="Google Shape;601;p57"/>
          <p:cNvSpPr/>
          <p:nvPr/>
        </p:nvSpPr>
        <p:spPr>
          <a:xfrm>
            <a:off x="1594287" y="5738648"/>
            <a:ext cx="8558705" cy="935421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10297510" y="5738648"/>
            <a:ext cx="1501501" cy="935421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Body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HTTP Protocol</a:t>
            </a:r>
            <a:endParaRPr/>
          </a:p>
        </p:txBody>
      </p:sp>
      <p:sp>
        <p:nvSpPr>
          <p:cNvPr id="609" name="Google Shape;609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Client-server model </a:t>
            </a:r>
            <a:r>
              <a:rPr lang="en-US"/>
              <a:t>- Client asks server for resource, server replies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Simple</a:t>
            </a:r>
            <a:r>
              <a:rPr lang="en-US"/>
              <a:t> - Human-readable text protocol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Extensible</a:t>
            </a:r>
            <a:r>
              <a:rPr lang="en-US"/>
              <a:t> - Just add HTTP headers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Stateless</a:t>
            </a:r>
            <a:r>
              <a:rPr lang="en-US"/>
              <a:t> - Two requests have no relation to each other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HTTP is stateless?</a:t>
            </a:r>
            <a:endParaRPr/>
          </a:p>
        </p:txBody>
      </p:sp>
      <p:sp>
        <p:nvSpPr>
          <p:cNvPr id="616" name="Google Shape;616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Obviously, we interact with "stateful" servers all the 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"Stateless" means the HTTP protocol itself does not store state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state is desired, is implemented as a layer on top of HTTP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Useful HTTP request headers</a:t>
            </a:r>
            <a:endParaRPr/>
          </a:p>
        </p:txBody>
      </p:sp>
      <p:sp>
        <p:nvSpPr>
          <p:cNvPr id="623" name="Google Shape;623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Host</a:t>
            </a:r>
            <a:r>
              <a:rPr lang="en-US"/>
              <a:t> - The domain name of the server (e.g. example.com)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User-Agent</a:t>
            </a:r>
            <a:r>
              <a:rPr lang="en-US"/>
              <a:t> - The name of your browser and operating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Referer</a:t>
            </a:r>
            <a:r>
              <a:rPr lang="en-US"/>
              <a:t> - The webpage which led you to this page (misspelled)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Cookie</a:t>
            </a:r>
            <a:r>
              <a:rPr lang="en-US"/>
              <a:t> - The cookie server gave you earlier; keeps you logged in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Range</a:t>
            </a:r>
            <a:r>
              <a:rPr lang="en-US"/>
              <a:t> - Specifies a subset of bytes to fetch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Learn CTF?</a:t>
            </a:r>
            <a:endParaRPr/>
          </a:p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Make A HTTP Request with headers</a:t>
            </a:r>
            <a:endParaRPr/>
          </a:p>
        </p:txBody>
      </p:sp>
      <p:sp>
        <p:nvSpPr>
          <p:cNvPr id="630" name="Google Shape;630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curl https://www.cuhk.edu.hk --header "Accept-Language: zh" -v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curl https://www.cuhk.edu.hk --header "Accept-Language: en" -v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Network Model(Simple)</a:t>
            </a:r>
            <a:endParaRPr/>
          </a:p>
        </p:txBody>
      </p:sp>
      <p:sp>
        <p:nvSpPr>
          <p:cNvPr id="637" name="Google Shape;637;p62"/>
          <p:cNvSpPr/>
          <p:nvPr/>
        </p:nvSpPr>
        <p:spPr>
          <a:xfrm>
            <a:off x="3494687" y="1460113"/>
            <a:ext cx="1219200" cy="725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/>
          </a:p>
        </p:txBody>
      </p:sp>
      <p:sp>
        <p:nvSpPr>
          <p:cNvPr id="638" name="Google Shape;638;p62"/>
          <p:cNvSpPr/>
          <p:nvPr/>
        </p:nvSpPr>
        <p:spPr>
          <a:xfrm>
            <a:off x="5118535" y="1453381"/>
            <a:ext cx="1219200" cy="725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endParaRPr/>
          </a:p>
        </p:txBody>
      </p:sp>
      <p:sp>
        <p:nvSpPr>
          <p:cNvPr id="639" name="Google Shape;639;p62"/>
          <p:cNvSpPr/>
          <p:nvPr/>
        </p:nvSpPr>
        <p:spPr>
          <a:xfrm>
            <a:off x="6742383" y="1453381"/>
            <a:ext cx="1219200" cy="725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/>
          </a:p>
        </p:txBody>
      </p:sp>
      <p:sp>
        <p:nvSpPr>
          <p:cNvPr id="640" name="Google Shape;640;p62"/>
          <p:cNvSpPr/>
          <p:nvPr/>
        </p:nvSpPr>
        <p:spPr>
          <a:xfrm>
            <a:off x="3468410" y="2300723"/>
            <a:ext cx="4519449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endParaRPr/>
          </a:p>
        </p:txBody>
      </p:sp>
      <p:sp>
        <p:nvSpPr>
          <p:cNvPr id="641" name="Google Shape;641;p62"/>
          <p:cNvSpPr/>
          <p:nvPr/>
        </p:nvSpPr>
        <p:spPr>
          <a:xfrm>
            <a:off x="3494687" y="3379293"/>
            <a:ext cx="4519450" cy="956442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TLS</a:t>
            </a:r>
            <a:endParaRPr/>
          </a:p>
        </p:txBody>
      </p:sp>
      <p:sp>
        <p:nvSpPr>
          <p:cNvPr id="642" name="Google Shape;642;p62"/>
          <p:cNvSpPr/>
          <p:nvPr/>
        </p:nvSpPr>
        <p:spPr>
          <a:xfrm>
            <a:off x="3494687" y="4457863"/>
            <a:ext cx="4519450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TCP</a:t>
            </a:r>
            <a:endParaRPr/>
          </a:p>
        </p:txBody>
      </p:sp>
      <p:sp>
        <p:nvSpPr>
          <p:cNvPr id="643" name="Google Shape;643;p62"/>
          <p:cNvSpPr/>
          <p:nvPr/>
        </p:nvSpPr>
        <p:spPr>
          <a:xfrm>
            <a:off x="3478920" y="5536433"/>
            <a:ext cx="4535217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Network Model(Simple)</a:t>
            </a:r>
            <a:endParaRPr/>
          </a:p>
        </p:txBody>
      </p:sp>
      <p:sp>
        <p:nvSpPr>
          <p:cNvPr id="650" name="Google Shape;650;p63"/>
          <p:cNvSpPr/>
          <p:nvPr/>
        </p:nvSpPr>
        <p:spPr>
          <a:xfrm>
            <a:off x="3494687" y="1460113"/>
            <a:ext cx="1219200" cy="725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/>
          </a:p>
        </p:txBody>
      </p:sp>
      <p:sp>
        <p:nvSpPr>
          <p:cNvPr id="651" name="Google Shape;651;p63"/>
          <p:cNvSpPr/>
          <p:nvPr/>
        </p:nvSpPr>
        <p:spPr>
          <a:xfrm>
            <a:off x="5118535" y="1453381"/>
            <a:ext cx="1219200" cy="725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6742383" y="1453381"/>
            <a:ext cx="1219200" cy="725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/>
          </a:p>
        </p:txBody>
      </p:sp>
      <p:sp>
        <p:nvSpPr>
          <p:cNvPr id="653" name="Google Shape;653;p63"/>
          <p:cNvSpPr/>
          <p:nvPr/>
        </p:nvSpPr>
        <p:spPr>
          <a:xfrm>
            <a:off x="3468410" y="2300723"/>
            <a:ext cx="4519449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HyperText Transfer Protocol</a:t>
            </a:r>
            <a:endParaRPr/>
          </a:p>
        </p:txBody>
      </p:sp>
      <p:sp>
        <p:nvSpPr>
          <p:cNvPr id="654" name="Google Shape;654;p63"/>
          <p:cNvSpPr/>
          <p:nvPr/>
        </p:nvSpPr>
        <p:spPr>
          <a:xfrm>
            <a:off x="3494687" y="3379293"/>
            <a:ext cx="4519450" cy="956442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Transport Layer Security</a:t>
            </a:r>
            <a:endParaRPr/>
          </a:p>
        </p:txBody>
      </p:sp>
      <p:sp>
        <p:nvSpPr>
          <p:cNvPr id="655" name="Google Shape;655;p63"/>
          <p:cNvSpPr/>
          <p:nvPr/>
        </p:nvSpPr>
        <p:spPr>
          <a:xfrm>
            <a:off x="3494687" y="4457863"/>
            <a:ext cx="4519450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Transmission Control Protocol</a:t>
            </a:r>
            <a:endParaRPr/>
          </a:p>
        </p:txBody>
      </p:sp>
      <p:sp>
        <p:nvSpPr>
          <p:cNvPr id="656" name="Google Shape;656;p63"/>
          <p:cNvSpPr/>
          <p:nvPr/>
        </p:nvSpPr>
        <p:spPr>
          <a:xfrm>
            <a:off x="3478920" y="5536433"/>
            <a:ext cx="4535217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 Protocol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4"/>
          <p:cNvSpPr/>
          <p:nvPr/>
        </p:nvSpPr>
        <p:spPr>
          <a:xfrm>
            <a:off x="6258911" y="4332563"/>
            <a:ext cx="4519450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Datagram Protocol(UDP)</a:t>
            </a:r>
            <a:endParaRPr/>
          </a:p>
        </p:txBody>
      </p:sp>
      <p:sp>
        <p:nvSpPr>
          <p:cNvPr id="663" name="Google Shape;663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Network Model(Simple)</a:t>
            </a:r>
            <a:endParaRPr/>
          </a:p>
        </p:txBody>
      </p:sp>
      <p:sp>
        <p:nvSpPr>
          <p:cNvPr id="664" name="Google Shape;664;p64"/>
          <p:cNvSpPr/>
          <p:nvPr/>
        </p:nvSpPr>
        <p:spPr>
          <a:xfrm>
            <a:off x="1629104" y="1334813"/>
            <a:ext cx="1219200" cy="725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/>
          </a:p>
        </p:txBody>
      </p:sp>
      <p:sp>
        <p:nvSpPr>
          <p:cNvPr id="665" name="Google Shape;665;p64"/>
          <p:cNvSpPr/>
          <p:nvPr/>
        </p:nvSpPr>
        <p:spPr>
          <a:xfrm>
            <a:off x="3252952" y="1328081"/>
            <a:ext cx="1219200" cy="725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endParaRPr/>
          </a:p>
        </p:txBody>
      </p:sp>
      <p:sp>
        <p:nvSpPr>
          <p:cNvPr id="666" name="Google Shape;666;p64"/>
          <p:cNvSpPr/>
          <p:nvPr/>
        </p:nvSpPr>
        <p:spPr>
          <a:xfrm>
            <a:off x="4876800" y="1328081"/>
            <a:ext cx="1219200" cy="725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/>
          </a:p>
        </p:txBody>
      </p:sp>
      <p:sp>
        <p:nvSpPr>
          <p:cNvPr id="667" name="Google Shape;667;p64"/>
          <p:cNvSpPr/>
          <p:nvPr/>
        </p:nvSpPr>
        <p:spPr>
          <a:xfrm>
            <a:off x="1602827" y="2175423"/>
            <a:ext cx="4519449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HyperText Transfer Protocol</a:t>
            </a:r>
            <a:endParaRPr/>
          </a:p>
        </p:txBody>
      </p:sp>
      <p:sp>
        <p:nvSpPr>
          <p:cNvPr id="668" name="Google Shape;668;p64"/>
          <p:cNvSpPr/>
          <p:nvPr/>
        </p:nvSpPr>
        <p:spPr>
          <a:xfrm>
            <a:off x="1629104" y="3253993"/>
            <a:ext cx="4519450" cy="956442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Transport Layer Security</a:t>
            </a:r>
            <a:endParaRPr/>
          </a:p>
        </p:txBody>
      </p:sp>
      <p:sp>
        <p:nvSpPr>
          <p:cNvPr id="669" name="Google Shape;669;p64"/>
          <p:cNvSpPr/>
          <p:nvPr/>
        </p:nvSpPr>
        <p:spPr>
          <a:xfrm>
            <a:off x="1629104" y="4332563"/>
            <a:ext cx="4519450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Transmission Control Protocol</a:t>
            </a:r>
            <a:endParaRPr/>
          </a:p>
        </p:txBody>
      </p:sp>
      <p:sp>
        <p:nvSpPr>
          <p:cNvPr id="670" name="Google Shape;670;p64"/>
          <p:cNvSpPr/>
          <p:nvPr/>
        </p:nvSpPr>
        <p:spPr>
          <a:xfrm>
            <a:off x="1613337" y="5411133"/>
            <a:ext cx="9165024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 Protocol</a:t>
            </a:r>
            <a:endParaRPr/>
          </a:p>
        </p:txBody>
      </p:sp>
      <p:sp>
        <p:nvSpPr>
          <p:cNvPr id="671" name="Google Shape;671;p64"/>
          <p:cNvSpPr/>
          <p:nvPr/>
        </p:nvSpPr>
        <p:spPr>
          <a:xfrm>
            <a:off x="6258912" y="3253254"/>
            <a:ext cx="4519449" cy="95644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Domain Name System(DNS)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What happens when you type a URL and press enter?</a:t>
            </a:r>
            <a:br>
              <a:rPr lang="en-US"/>
            </a:br>
            <a:endParaRPr/>
          </a:p>
        </p:txBody>
      </p:sp>
      <p:sp>
        <p:nvSpPr>
          <p:cNvPr id="678" name="Google Shape;678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Perform a </a:t>
            </a:r>
            <a:r>
              <a:rPr b="1" lang="en-US"/>
              <a:t>DNS lookup </a:t>
            </a:r>
            <a:r>
              <a:rPr lang="en-US"/>
              <a:t>on the hostname (example.com) to get an IP address (1.2.3.4)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Open a </a:t>
            </a:r>
            <a:r>
              <a:rPr b="1" lang="en-US"/>
              <a:t>TCP socket </a:t>
            </a:r>
            <a:r>
              <a:rPr lang="en-US"/>
              <a:t>to 1.2.3.4 on port 80 (the HTTP port)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Send an </a:t>
            </a:r>
            <a:r>
              <a:rPr b="1" lang="en-US"/>
              <a:t>HTTP request </a:t>
            </a:r>
            <a:r>
              <a:rPr lang="en-US"/>
              <a:t>that includes the desired path (/)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Read the </a:t>
            </a:r>
            <a:r>
              <a:rPr b="1" lang="en-US"/>
              <a:t>HTTP response </a:t>
            </a:r>
            <a:r>
              <a:rPr lang="en-US"/>
              <a:t>from the socket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Parse the HTML into the DOM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Render the page based on the DOM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Repeat until all external resources are loaded: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there are pending external resources, make HTTP requests for these (run steps 1-4)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Render the resources into the page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Small Challenge</a:t>
            </a:r>
            <a:endParaRPr/>
          </a:p>
        </p:txBody>
      </p:sp>
      <p:sp>
        <p:nvSpPr>
          <p:cNvPr id="685" name="Google Shape;685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86" name="Google Shape;68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802" y="1344859"/>
            <a:ext cx="8242396" cy="531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Cookie</a:t>
            </a:r>
            <a:endParaRPr/>
          </a:p>
        </p:txBody>
      </p:sp>
      <p:sp>
        <p:nvSpPr>
          <p:cNvPr id="693" name="Google Shape;693;p6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Chocolate Chip Cookies Recipe - NYT Cooking" id="694" name="Google Shape;69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5555" y="1690688"/>
            <a:ext cx="73152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Server sends a cookie with a response</a:t>
            </a:r>
            <a:endParaRPr/>
          </a:p>
        </p:txBody>
      </p:sp>
      <p:sp>
        <p:nvSpPr>
          <p:cNvPr id="701" name="Google Shape;701;p68"/>
          <p:cNvSpPr txBox="1"/>
          <p:nvPr>
            <p:ph idx="1" type="body"/>
          </p:nvPr>
        </p:nvSpPr>
        <p:spPr>
          <a:xfrm>
            <a:off x="2952009" y="3331012"/>
            <a:ext cx="6009411" cy="939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None/>
            </a:pPr>
            <a:r>
              <a:rPr lang="en-US" sz="4400">
                <a:solidFill>
                  <a:srgbClr val="00B050"/>
                </a:solidFill>
              </a:rPr>
              <a:t>Set-Cookie</a:t>
            </a:r>
            <a:r>
              <a:rPr lang="en-US" sz="4400"/>
              <a:t>: </a:t>
            </a:r>
            <a:r>
              <a:rPr lang="en-US" sz="4400">
                <a:solidFill>
                  <a:srgbClr val="00B0F0"/>
                </a:solidFill>
              </a:rPr>
              <a:t>theme</a:t>
            </a:r>
            <a:r>
              <a:rPr lang="en-US" sz="4400"/>
              <a:t>=</a:t>
            </a:r>
            <a:r>
              <a:rPr lang="en-US" sz="4400">
                <a:solidFill>
                  <a:srgbClr val="FF0000"/>
                </a:solidFill>
              </a:rPr>
              <a:t>dark</a:t>
            </a:r>
            <a:r>
              <a:rPr lang="en-US" sz="4400"/>
              <a:t>;</a:t>
            </a:r>
            <a:endParaRPr/>
          </a:p>
        </p:txBody>
      </p:sp>
      <p:sp>
        <p:nvSpPr>
          <p:cNvPr id="702" name="Google Shape;702;p68"/>
          <p:cNvSpPr/>
          <p:nvPr/>
        </p:nvSpPr>
        <p:spPr>
          <a:xfrm>
            <a:off x="3154037" y="2766816"/>
            <a:ext cx="2059518" cy="630621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Header Name</a:t>
            </a:r>
            <a:endParaRPr/>
          </a:p>
        </p:txBody>
      </p:sp>
      <p:sp>
        <p:nvSpPr>
          <p:cNvPr id="703" name="Google Shape;703;p68"/>
          <p:cNvSpPr/>
          <p:nvPr/>
        </p:nvSpPr>
        <p:spPr>
          <a:xfrm>
            <a:off x="5741025" y="2796611"/>
            <a:ext cx="1421610" cy="63181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Cookie Name</a:t>
            </a:r>
            <a:endParaRPr/>
          </a:p>
        </p:txBody>
      </p:sp>
      <p:sp>
        <p:nvSpPr>
          <p:cNvPr id="704" name="Google Shape;704;p68"/>
          <p:cNvSpPr/>
          <p:nvPr/>
        </p:nvSpPr>
        <p:spPr>
          <a:xfrm>
            <a:off x="7557242" y="2796611"/>
            <a:ext cx="1052881" cy="630621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Cookie Value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Client sends a cookie with a request</a:t>
            </a:r>
            <a:endParaRPr/>
          </a:p>
        </p:txBody>
      </p:sp>
      <p:sp>
        <p:nvSpPr>
          <p:cNvPr id="711" name="Google Shape;711;p69"/>
          <p:cNvSpPr txBox="1"/>
          <p:nvPr>
            <p:ph idx="1" type="body"/>
          </p:nvPr>
        </p:nvSpPr>
        <p:spPr>
          <a:xfrm>
            <a:off x="3254351" y="3279392"/>
            <a:ext cx="6009411" cy="939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None/>
            </a:pPr>
            <a:r>
              <a:rPr lang="en-US" sz="4400">
                <a:solidFill>
                  <a:srgbClr val="00B050"/>
                </a:solidFill>
              </a:rPr>
              <a:t>Cookie</a:t>
            </a:r>
            <a:r>
              <a:rPr lang="en-US" sz="4400"/>
              <a:t>: </a:t>
            </a:r>
            <a:r>
              <a:rPr lang="en-US" sz="4400">
                <a:solidFill>
                  <a:srgbClr val="00B0F0"/>
                </a:solidFill>
              </a:rPr>
              <a:t>theme</a:t>
            </a:r>
            <a:r>
              <a:rPr lang="en-US" sz="4400"/>
              <a:t>=</a:t>
            </a:r>
            <a:r>
              <a:rPr lang="en-US" sz="4400">
                <a:solidFill>
                  <a:srgbClr val="FF0000"/>
                </a:solidFill>
              </a:rPr>
              <a:t>dark</a:t>
            </a:r>
            <a:r>
              <a:rPr lang="en-US" sz="4400"/>
              <a:t>;</a:t>
            </a:r>
            <a:endParaRPr/>
          </a:p>
        </p:txBody>
      </p:sp>
      <p:sp>
        <p:nvSpPr>
          <p:cNvPr id="712" name="Google Shape;712;p69"/>
          <p:cNvSpPr/>
          <p:nvPr/>
        </p:nvSpPr>
        <p:spPr>
          <a:xfrm>
            <a:off x="3058173" y="2744991"/>
            <a:ext cx="2059518" cy="630621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Header Name</a:t>
            </a:r>
            <a:endParaRPr/>
          </a:p>
        </p:txBody>
      </p:sp>
      <p:sp>
        <p:nvSpPr>
          <p:cNvPr id="713" name="Google Shape;713;p69"/>
          <p:cNvSpPr/>
          <p:nvPr/>
        </p:nvSpPr>
        <p:spPr>
          <a:xfrm>
            <a:off x="5246954" y="2744991"/>
            <a:ext cx="1421610" cy="63181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Cookie Name</a:t>
            </a:r>
            <a:endParaRPr/>
          </a:p>
        </p:txBody>
      </p:sp>
      <p:sp>
        <p:nvSpPr>
          <p:cNvPr id="714" name="Google Shape;714;p69"/>
          <p:cNvSpPr/>
          <p:nvPr/>
        </p:nvSpPr>
        <p:spPr>
          <a:xfrm>
            <a:off x="6982055" y="2744991"/>
            <a:ext cx="1052881" cy="630621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Cookie Value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Sessions</a:t>
            </a:r>
            <a:endParaRPr/>
          </a:p>
        </p:txBody>
      </p:sp>
      <p:sp>
        <p:nvSpPr>
          <p:cNvPr id="721" name="Google Shape;721;p7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Cookies</a:t>
            </a:r>
            <a:r>
              <a:rPr lang="en-US"/>
              <a:t> are used by the server to implement sessions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Goal</a:t>
            </a:r>
            <a:r>
              <a:rPr lang="en-US"/>
              <a:t>: Server keeps a set of data related to a user's current  "browsing session“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Logins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Shopping carts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User tracking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Learn CTF?</a:t>
            </a:r>
            <a:endParaRPr/>
          </a:p>
        </p:txBody>
      </p:sp>
      <p:sp>
        <p:nvSpPr>
          <p:cNvPr id="125" name="Google Shape;125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To Learn CTF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Learn CyberSecurity through CTF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And Not Only CTF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primer: Signature schemes</a:t>
            </a:r>
            <a:endParaRPr/>
          </a:p>
        </p:txBody>
      </p:sp>
      <p:sp>
        <p:nvSpPr>
          <p:cNvPr id="728" name="Google Shape;728;p7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Triple of algorithms (G, S, V)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G() → k - generator returns key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S(k, x) → </a:t>
            </a:r>
            <a:r>
              <a:rPr b="1" lang="en-US"/>
              <a:t>t</a:t>
            </a:r>
            <a:r>
              <a:rPr lang="en-US"/>
              <a:t> - signing returns a tag </a:t>
            </a:r>
            <a:r>
              <a:rPr b="1" lang="en-US"/>
              <a:t>t</a:t>
            </a:r>
            <a:r>
              <a:rPr lang="en-US"/>
              <a:t> for input 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V(k, x, t) → </a:t>
            </a:r>
            <a:r>
              <a:rPr b="1" lang="en-US"/>
              <a:t>accept|reject </a:t>
            </a:r>
            <a:r>
              <a:rPr lang="en-US"/>
              <a:t>- checks validity of tag t for given input x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2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735" name="Google Shape;735;p72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3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742" name="Google Shape;742;p73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743" name="Google Shape;743;p73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4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750" name="Google Shape;750;p74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751" name="Google Shape;751;p74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752" name="Google Shape;752;p74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74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5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760" name="Google Shape;760;p75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761" name="Google Shape;761;p75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762" name="Google Shape;762;p75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5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  <p:sp>
        <p:nvSpPr>
          <p:cNvPr id="764" name="Google Shape;764;p75"/>
          <p:cNvSpPr/>
          <p:nvPr/>
        </p:nvSpPr>
        <p:spPr>
          <a:xfrm>
            <a:off x="8250045" y="957730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info ok?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6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771" name="Google Shape;771;p76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772" name="Google Shape;772;p76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773" name="Google Shape;773;p76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76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  <p:sp>
        <p:nvSpPr>
          <p:cNvPr id="775" name="Google Shape;775;p76"/>
          <p:cNvSpPr/>
          <p:nvPr/>
        </p:nvSpPr>
        <p:spPr>
          <a:xfrm>
            <a:off x="8250045" y="957730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info ok?</a:t>
            </a:r>
            <a:endParaRPr/>
          </a:p>
        </p:txBody>
      </p:sp>
      <p:sp>
        <p:nvSpPr>
          <p:cNvPr id="776" name="Google Shape;776;p76"/>
          <p:cNvSpPr/>
          <p:nvPr/>
        </p:nvSpPr>
        <p:spPr>
          <a:xfrm>
            <a:off x="10118173" y="1121806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7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783" name="Google Shape;783;p77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784" name="Google Shape;784;p77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785" name="Google Shape;785;p77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77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  <p:sp>
        <p:nvSpPr>
          <p:cNvPr id="787" name="Google Shape;787;p77"/>
          <p:cNvSpPr/>
          <p:nvPr/>
        </p:nvSpPr>
        <p:spPr>
          <a:xfrm>
            <a:off x="8250045" y="957730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info ok?</a:t>
            </a:r>
            <a:endParaRPr/>
          </a:p>
        </p:txBody>
      </p:sp>
      <p:sp>
        <p:nvSpPr>
          <p:cNvPr id="788" name="Google Shape;788;p77"/>
          <p:cNvSpPr/>
          <p:nvPr/>
        </p:nvSpPr>
        <p:spPr>
          <a:xfrm>
            <a:off x="10118173" y="1121806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  <p:sp>
        <p:nvSpPr>
          <p:cNvPr id="789" name="Google Shape;789;p77"/>
          <p:cNvSpPr/>
          <p:nvPr/>
        </p:nvSpPr>
        <p:spPr>
          <a:xfrm>
            <a:off x="8219762" y="2055583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S(k, ‘alice’) -&gt; t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8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796" name="Google Shape;796;p78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797" name="Google Shape;797;p78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798" name="Google Shape;798;p78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78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  <p:sp>
        <p:nvSpPr>
          <p:cNvPr id="800" name="Google Shape;800;p78"/>
          <p:cNvSpPr/>
          <p:nvPr/>
        </p:nvSpPr>
        <p:spPr>
          <a:xfrm>
            <a:off x="8250045" y="957730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info ok?</a:t>
            </a:r>
            <a:endParaRPr/>
          </a:p>
        </p:txBody>
      </p:sp>
      <p:sp>
        <p:nvSpPr>
          <p:cNvPr id="801" name="Google Shape;801;p78"/>
          <p:cNvSpPr/>
          <p:nvPr/>
        </p:nvSpPr>
        <p:spPr>
          <a:xfrm>
            <a:off x="10118173" y="1121806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  <p:sp>
        <p:nvSpPr>
          <p:cNvPr id="802" name="Google Shape;802;p78"/>
          <p:cNvSpPr/>
          <p:nvPr/>
        </p:nvSpPr>
        <p:spPr>
          <a:xfrm>
            <a:off x="8219762" y="2055583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S(k, ‘alice’) -&gt; t</a:t>
            </a:r>
            <a:endParaRPr/>
          </a:p>
        </p:txBody>
      </p:sp>
      <p:sp>
        <p:nvSpPr>
          <p:cNvPr id="803" name="Google Shape;803;p78"/>
          <p:cNvSpPr/>
          <p:nvPr/>
        </p:nvSpPr>
        <p:spPr>
          <a:xfrm rot="10800000">
            <a:off x="2016841" y="2534696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78"/>
          <p:cNvSpPr txBox="1"/>
          <p:nvPr/>
        </p:nvSpPr>
        <p:spPr>
          <a:xfrm>
            <a:off x="3254238" y="1721979"/>
            <a:ext cx="28540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HTTP/1.1 200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username=alice;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tag=t;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9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811" name="Google Shape;811;p79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812" name="Google Shape;812;p79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813" name="Google Shape;813;p79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79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  <p:sp>
        <p:nvSpPr>
          <p:cNvPr id="815" name="Google Shape;815;p79"/>
          <p:cNvSpPr/>
          <p:nvPr/>
        </p:nvSpPr>
        <p:spPr>
          <a:xfrm>
            <a:off x="8250045" y="957730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info ok?</a:t>
            </a:r>
            <a:endParaRPr/>
          </a:p>
        </p:txBody>
      </p:sp>
      <p:sp>
        <p:nvSpPr>
          <p:cNvPr id="816" name="Google Shape;816;p79"/>
          <p:cNvSpPr/>
          <p:nvPr/>
        </p:nvSpPr>
        <p:spPr>
          <a:xfrm>
            <a:off x="10118173" y="1121806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  <p:sp>
        <p:nvSpPr>
          <p:cNvPr id="817" name="Google Shape;817;p79"/>
          <p:cNvSpPr/>
          <p:nvPr/>
        </p:nvSpPr>
        <p:spPr>
          <a:xfrm>
            <a:off x="8219762" y="2055583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S(k, ‘alice’) -&gt; t</a:t>
            </a:r>
            <a:endParaRPr/>
          </a:p>
        </p:txBody>
      </p:sp>
      <p:sp>
        <p:nvSpPr>
          <p:cNvPr id="818" name="Google Shape;818;p79"/>
          <p:cNvSpPr/>
          <p:nvPr/>
        </p:nvSpPr>
        <p:spPr>
          <a:xfrm rot="10800000">
            <a:off x="2016841" y="2534696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79"/>
          <p:cNvSpPr txBox="1"/>
          <p:nvPr/>
        </p:nvSpPr>
        <p:spPr>
          <a:xfrm>
            <a:off x="3254238" y="1721979"/>
            <a:ext cx="28540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HTTP/1.1 200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username=alice;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tag=t;</a:t>
            </a:r>
            <a:endParaRPr/>
          </a:p>
        </p:txBody>
      </p:sp>
      <p:sp>
        <p:nvSpPr>
          <p:cNvPr id="820" name="Google Shape;820;p79"/>
          <p:cNvSpPr/>
          <p:nvPr/>
        </p:nvSpPr>
        <p:spPr>
          <a:xfrm>
            <a:off x="2050026" y="462135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79"/>
          <p:cNvSpPr txBox="1"/>
          <p:nvPr/>
        </p:nvSpPr>
        <p:spPr>
          <a:xfrm>
            <a:off x="3095817" y="4099089"/>
            <a:ext cx="30880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/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Cookie: username=alice; tag=t;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0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828" name="Google Shape;828;p80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829" name="Google Shape;829;p80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830" name="Google Shape;830;p80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80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  <p:sp>
        <p:nvSpPr>
          <p:cNvPr id="832" name="Google Shape;832;p80"/>
          <p:cNvSpPr/>
          <p:nvPr/>
        </p:nvSpPr>
        <p:spPr>
          <a:xfrm>
            <a:off x="8250045" y="957730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info ok?</a:t>
            </a:r>
            <a:endParaRPr/>
          </a:p>
        </p:txBody>
      </p:sp>
      <p:sp>
        <p:nvSpPr>
          <p:cNvPr id="833" name="Google Shape;833;p80"/>
          <p:cNvSpPr/>
          <p:nvPr/>
        </p:nvSpPr>
        <p:spPr>
          <a:xfrm>
            <a:off x="10118173" y="1121806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  <p:sp>
        <p:nvSpPr>
          <p:cNvPr id="834" name="Google Shape;834;p80"/>
          <p:cNvSpPr/>
          <p:nvPr/>
        </p:nvSpPr>
        <p:spPr>
          <a:xfrm>
            <a:off x="8219762" y="2055583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S(k, ‘alice’) -&gt; t</a:t>
            </a:r>
            <a:endParaRPr/>
          </a:p>
        </p:txBody>
      </p:sp>
      <p:sp>
        <p:nvSpPr>
          <p:cNvPr id="835" name="Google Shape;835;p80"/>
          <p:cNvSpPr/>
          <p:nvPr/>
        </p:nvSpPr>
        <p:spPr>
          <a:xfrm rot="10800000">
            <a:off x="2016841" y="2534696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80"/>
          <p:cNvSpPr txBox="1"/>
          <p:nvPr/>
        </p:nvSpPr>
        <p:spPr>
          <a:xfrm>
            <a:off x="3254238" y="1721979"/>
            <a:ext cx="28540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HTTP/1.1 200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username=alice;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tag=t;</a:t>
            </a:r>
            <a:endParaRPr/>
          </a:p>
        </p:txBody>
      </p:sp>
      <p:sp>
        <p:nvSpPr>
          <p:cNvPr id="837" name="Google Shape;837;p80"/>
          <p:cNvSpPr/>
          <p:nvPr/>
        </p:nvSpPr>
        <p:spPr>
          <a:xfrm>
            <a:off x="2050026" y="462135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80"/>
          <p:cNvSpPr txBox="1"/>
          <p:nvPr/>
        </p:nvSpPr>
        <p:spPr>
          <a:xfrm>
            <a:off x="3095817" y="4099089"/>
            <a:ext cx="30880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/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Cookie: username=alice; tag=t;</a:t>
            </a:r>
            <a:endParaRPr/>
          </a:p>
        </p:txBody>
      </p:sp>
      <p:sp>
        <p:nvSpPr>
          <p:cNvPr id="839" name="Google Shape;839;p80"/>
          <p:cNvSpPr/>
          <p:nvPr/>
        </p:nvSpPr>
        <p:spPr>
          <a:xfrm>
            <a:off x="8219762" y="4868866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V(k, ‘alice’, t) -&gt; ok?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Learn CTF?</a:t>
            </a:r>
            <a:endParaRPr/>
          </a:p>
        </p:txBody>
      </p:sp>
      <p:sp>
        <p:nvSpPr>
          <p:cNvPr id="131" name="Google Shape;13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To Learn CTF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Learn CyberSecurity through CTF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And Not Only CTF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CTF ≈ Exam/Test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CTF ≈ Intelligence Competition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CTF ≠ Cyber Security</a:t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7388773" y="3673803"/>
            <a:ext cx="4340772" cy="263809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CyberSecutiy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10142483" y="4172607"/>
            <a:ext cx="1051035" cy="609600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1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846" name="Google Shape;846;p81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847" name="Google Shape;847;p81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848" name="Google Shape;848;p81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81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  <p:sp>
        <p:nvSpPr>
          <p:cNvPr id="850" name="Google Shape;850;p81"/>
          <p:cNvSpPr/>
          <p:nvPr/>
        </p:nvSpPr>
        <p:spPr>
          <a:xfrm>
            <a:off x="8250045" y="957730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info ok?</a:t>
            </a:r>
            <a:endParaRPr/>
          </a:p>
        </p:txBody>
      </p:sp>
      <p:sp>
        <p:nvSpPr>
          <p:cNvPr id="851" name="Google Shape;851;p81"/>
          <p:cNvSpPr/>
          <p:nvPr/>
        </p:nvSpPr>
        <p:spPr>
          <a:xfrm>
            <a:off x="10118173" y="1121806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  <p:sp>
        <p:nvSpPr>
          <p:cNvPr id="852" name="Google Shape;852;p81"/>
          <p:cNvSpPr/>
          <p:nvPr/>
        </p:nvSpPr>
        <p:spPr>
          <a:xfrm>
            <a:off x="8219762" y="2055583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S(k, ‘alice’) -&gt; t</a:t>
            </a:r>
            <a:endParaRPr/>
          </a:p>
        </p:txBody>
      </p:sp>
      <p:sp>
        <p:nvSpPr>
          <p:cNvPr id="853" name="Google Shape;853;p81"/>
          <p:cNvSpPr/>
          <p:nvPr/>
        </p:nvSpPr>
        <p:spPr>
          <a:xfrm rot="10800000">
            <a:off x="2016841" y="2534696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1"/>
          <p:cNvSpPr txBox="1"/>
          <p:nvPr/>
        </p:nvSpPr>
        <p:spPr>
          <a:xfrm>
            <a:off x="3254238" y="1721979"/>
            <a:ext cx="28540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HTTP/1.1 200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username=alice;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tag=t;</a:t>
            </a:r>
            <a:endParaRPr/>
          </a:p>
        </p:txBody>
      </p:sp>
      <p:sp>
        <p:nvSpPr>
          <p:cNvPr id="855" name="Google Shape;855;p81"/>
          <p:cNvSpPr/>
          <p:nvPr/>
        </p:nvSpPr>
        <p:spPr>
          <a:xfrm>
            <a:off x="2050026" y="462135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1"/>
          <p:cNvSpPr txBox="1"/>
          <p:nvPr/>
        </p:nvSpPr>
        <p:spPr>
          <a:xfrm>
            <a:off x="3095817" y="4099089"/>
            <a:ext cx="30880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/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Cookie: username=alice; tag=t;</a:t>
            </a:r>
            <a:endParaRPr/>
          </a:p>
        </p:txBody>
      </p:sp>
      <p:sp>
        <p:nvSpPr>
          <p:cNvPr id="857" name="Google Shape;857;p81"/>
          <p:cNvSpPr/>
          <p:nvPr/>
        </p:nvSpPr>
        <p:spPr>
          <a:xfrm>
            <a:off x="8219762" y="4868866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V(k, ‘alice’, t) -&gt; ok?</a:t>
            </a:r>
            <a:endParaRPr/>
          </a:p>
        </p:txBody>
      </p:sp>
      <p:sp>
        <p:nvSpPr>
          <p:cNvPr id="858" name="Google Shape;858;p81"/>
          <p:cNvSpPr/>
          <p:nvPr/>
        </p:nvSpPr>
        <p:spPr>
          <a:xfrm>
            <a:off x="10245606" y="5032943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2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865" name="Google Shape;865;p82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866" name="Google Shape;866;p82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867" name="Google Shape;867;p82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2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  <p:sp>
        <p:nvSpPr>
          <p:cNvPr id="869" name="Google Shape;869;p82"/>
          <p:cNvSpPr/>
          <p:nvPr/>
        </p:nvSpPr>
        <p:spPr>
          <a:xfrm>
            <a:off x="8250045" y="957730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info ok?</a:t>
            </a:r>
            <a:endParaRPr/>
          </a:p>
        </p:txBody>
      </p:sp>
      <p:sp>
        <p:nvSpPr>
          <p:cNvPr id="870" name="Google Shape;870;p82"/>
          <p:cNvSpPr/>
          <p:nvPr/>
        </p:nvSpPr>
        <p:spPr>
          <a:xfrm>
            <a:off x="10118173" y="1121806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  <p:sp>
        <p:nvSpPr>
          <p:cNvPr id="871" name="Google Shape;871;p82"/>
          <p:cNvSpPr/>
          <p:nvPr/>
        </p:nvSpPr>
        <p:spPr>
          <a:xfrm>
            <a:off x="8219762" y="2055583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S(k, ‘alice’) -&gt; t</a:t>
            </a:r>
            <a:endParaRPr/>
          </a:p>
        </p:txBody>
      </p:sp>
      <p:sp>
        <p:nvSpPr>
          <p:cNvPr id="872" name="Google Shape;872;p82"/>
          <p:cNvSpPr/>
          <p:nvPr/>
        </p:nvSpPr>
        <p:spPr>
          <a:xfrm rot="10800000">
            <a:off x="2016841" y="2534696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2"/>
          <p:cNvSpPr txBox="1"/>
          <p:nvPr/>
        </p:nvSpPr>
        <p:spPr>
          <a:xfrm>
            <a:off x="3254238" y="1721979"/>
            <a:ext cx="28540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HTTP/1.1 200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username=alice;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tag=t;</a:t>
            </a:r>
            <a:endParaRPr/>
          </a:p>
        </p:txBody>
      </p:sp>
      <p:sp>
        <p:nvSpPr>
          <p:cNvPr id="874" name="Google Shape;874;p82"/>
          <p:cNvSpPr/>
          <p:nvPr/>
        </p:nvSpPr>
        <p:spPr>
          <a:xfrm>
            <a:off x="2050026" y="462135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2"/>
          <p:cNvSpPr txBox="1"/>
          <p:nvPr/>
        </p:nvSpPr>
        <p:spPr>
          <a:xfrm>
            <a:off x="3095817" y="4099089"/>
            <a:ext cx="30880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/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Cookie: username=alice; tag=t;</a:t>
            </a:r>
            <a:endParaRPr/>
          </a:p>
        </p:txBody>
      </p:sp>
      <p:sp>
        <p:nvSpPr>
          <p:cNvPr id="876" name="Google Shape;876;p82"/>
          <p:cNvSpPr/>
          <p:nvPr/>
        </p:nvSpPr>
        <p:spPr>
          <a:xfrm>
            <a:off x="8219762" y="4868866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V(k, ‘alice’, t) -&gt; ok?</a:t>
            </a:r>
            <a:endParaRPr/>
          </a:p>
        </p:txBody>
      </p:sp>
      <p:sp>
        <p:nvSpPr>
          <p:cNvPr id="877" name="Google Shape;877;p82"/>
          <p:cNvSpPr/>
          <p:nvPr/>
        </p:nvSpPr>
        <p:spPr>
          <a:xfrm>
            <a:off x="10245606" y="5032943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  <p:sp>
        <p:nvSpPr>
          <p:cNvPr id="878" name="Google Shape;878;p82"/>
          <p:cNvSpPr/>
          <p:nvPr/>
        </p:nvSpPr>
        <p:spPr>
          <a:xfrm rot="10800000">
            <a:off x="2016842" y="5755270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2"/>
          <p:cNvSpPr txBox="1"/>
          <p:nvPr/>
        </p:nvSpPr>
        <p:spPr>
          <a:xfrm>
            <a:off x="3274180" y="5197019"/>
            <a:ext cx="26444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HTTP/1.1 200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webpage for Alice!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3"/>
          <p:cNvSpPr/>
          <p:nvPr/>
        </p:nvSpPr>
        <p:spPr>
          <a:xfrm>
            <a:off x="302343" y="420329"/>
            <a:ext cx="1681315" cy="601734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886" name="Google Shape;886;p83"/>
          <p:cNvSpPr/>
          <p:nvPr/>
        </p:nvSpPr>
        <p:spPr>
          <a:xfrm>
            <a:off x="7251290" y="420329"/>
            <a:ext cx="1681315" cy="6017341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887" name="Google Shape;887;p83"/>
          <p:cNvSpPr/>
          <p:nvPr/>
        </p:nvSpPr>
        <p:spPr>
          <a:xfrm>
            <a:off x="8254964" y="459973"/>
            <a:ext cx="2168014" cy="328152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G()-&gt;k</a:t>
            </a:r>
            <a:endParaRPr/>
          </a:p>
        </p:txBody>
      </p:sp>
      <p:sp>
        <p:nvSpPr>
          <p:cNvPr id="888" name="Google Shape;888;p83"/>
          <p:cNvSpPr/>
          <p:nvPr/>
        </p:nvSpPr>
        <p:spPr>
          <a:xfrm>
            <a:off x="1981397" y="114631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3"/>
          <p:cNvSpPr txBox="1"/>
          <p:nvPr/>
        </p:nvSpPr>
        <p:spPr>
          <a:xfrm>
            <a:off x="3027188" y="624049"/>
            <a:ext cx="375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/login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Username=alice&amp;password=password</a:t>
            </a:r>
            <a:endParaRPr/>
          </a:p>
        </p:txBody>
      </p:sp>
      <p:sp>
        <p:nvSpPr>
          <p:cNvPr id="890" name="Google Shape;890;p83"/>
          <p:cNvSpPr/>
          <p:nvPr/>
        </p:nvSpPr>
        <p:spPr>
          <a:xfrm>
            <a:off x="8250045" y="957730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info ok?</a:t>
            </a:r>
            <a:endParaRPr/>
          </a:p>
        </p:txBody>
      </p:sp>
      <p:sp>
        <p:nvSpPr>
          <p:cNvPr id="891" name="Google Shape;891;p83"/>
          <p:cNvSpPr/>
          <p:nvPr/>
        </p:nvSpPr>
        <p:spPr>
          <a:xfrm>
            <a:off x="10118173" y="1121806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  <p:sp>
        <p:nvSpPr>
          <p:cNvPr id="892" name="Google Shape;892;p83"/>
          <p:cNvSpPr/>
          <p:nvPr/>
        </p:nvSpPr>
        <p:spPr>
          <a:xfrm>
            <a:off x="8219762" y="2055583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S(k, ‘alice’) -&gt; t</a:t>
            </a:r>
            <a:endParaRPr/>
          </a:p>
        </p:txBody>
      </p:sp>
      <p:sp>
        <p:nvSpPr>
          <p:cNvPr id="893" name="Google Shape;893;p83"/>
          <p:cNvSpPr/>
          <p:nvPr/>
        </p:nvSpPr>
        <p:spPr>
          <a:xfrm rot="10800000">
            <a:off x="2016841" y="2534696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83"/>
          <p:cNvSpPr txBox="1"/>
          <p:nvPr/>
        </p:nvSpPr>
        <p:spPr>
          <a:xfrm>
            <a:off x="3254238" y="1721979"/>
            <a:ext cx="28540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HTTP/1.1 200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username=alice;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Set-Cookie: tag=t;</a:t>
            </a:r>
            <a:endParaRPr/>
          </a:p>
        </p:txBody>
      </p:sp>
      <p:sp>
        <p:nvSpPr>
          <p:cNvPr id="895" name="Google Shape;895;p83"/>
          <p:cNvSpPr/>
          <p:nvPr/>
        </p:nvSpPr>
        <p:spPr>
          <a:xfrm>
            <a:off x="2050026" y="4621358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83"/>
          <p:cNvSpPr txBox="1"/>
          <p:nvPr/>
        </p:nvSpPr>
        <p:spPr>
          <a:xfrm>
            <a:off x="3095817" y="4099089"/>
            <a:ext cx="30880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/ HTTP/1.1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Cookie: username=alice; tag=t;</a:t>
            </a:r>
            <a:endParaRPr/>
          </a:p>
        </p:txBody>
      </p:sp>
      <p:sp>
        <p:nvSpPr>
          <p:cNvPr id="897" name="Google Shape;897;p83"/>
          <p:cNvSpPr/>
          <p:nvPr/>
        </p:nvSpPr>
        <p:spPr>
          <a:xfrm>
            <a:off x="8219762" y="4868866"/>
            <a:ext cx="2168014" cy="328153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V(k, ‘alice’, t) -&gt; ok?</a:t>
            </a:r>
            <a:endParaRPr/>
          </a:p>
        </p:txBody>
      </p:sp>
      <p:sp>
        <p:nvSpPr>
          <p:cNvPr id="898" name="Google Shape;898;p83"/>
          <p:cNvSpPr/>
          <p:nvPr/>
        </p:nvSpPr>
        <p:spPr>
          <a:xfrm>
            <a:off x="10245606" y="5032943"/>
            <a:ext cx="599771" cy="32815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OK!</a:t>
            </a:r>
            <a:endParaRPr/>
          </a:p>
        </p:txBody>
      </p:sp>
      <p:sp>
        <p:nvSpPr>
          <p:cNvPr id="899" name="Google Shape;899;p83"/>
          <p:cNvSpPr/>
          <p:nvPr/>
        </p:nvSpPr>
        <p:spPr>
          <a:xfrm rot="10800000">
            <a:off x="2016842" y="5755270"/>
            <a:ext cx="5201264" cy="22122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3"/>
          <p:cNvSpPr txBox="1"/>
          <p:nvPr/>
        </p:nvSpPr>
        <p:spPr>
          <a:xfrm>
            <a:off x="3274180" y="5197019"/>
            <a:ext cx="26444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HTTP/1.1 200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webpage for Alice!</a:t>
            </a:r>
            <a:endParaRPr/>
          </a:p>
        </p:txBody>
      </p:sp>
      <p:sp>
        <p:nvSpPr>
          <p:cNvPr id="901" name="Google Shape;901;p83"/>
          <p:cNvSpPr/>
          <p:nvPr/>
        </p:nvSpPr>
        <p:spPr>
          <a:xfrm rot="-5400000">
            <a:off x="1233652" y="4632388"/>
            <a:ext cx="1244525" cy="1222466"/>
          </a:xfrm>
          <a:custGeom>
            <a:rect b="b" l="l" r="r" t="t"/>
            <a:pathLst>
              <a:path extrusionOk="0" h="120000" w="120000">
                <a:moveTo>
                  <a:pt x="7367" y="60000"/>
                </a:moveTo>
                <a:lnTo>
                  <a:pt x="7367" y="60000"/>
                </a:lnTo>
                <a:cubicBezTo>
                  <a:pt x="7367" y="33931"/>
                  <a:pt x="26544" y="11811"/>
                  <a:pt x="52405" y="8050"/>
                </a:cubicBezTo>
                <a:cubicBezTo>
                  <a:pt x="78266" y="4288"/>
                  <a:pt x="102977" y="20024"/>
                  <a:pt x="110441" y="45006"/>
                </a:cubicBezTo>
                <a:lnTo>
                  <a:pt x="117413" y="45006"/>
                </a:lnTo>
                <a:lnTo>
                  <a:pt x="105266" y="60000"/>
                </a:lnTo>
                <a:lnTo>
                  <a:pt x="87945" y="45006"/>
                </a:lnTo>
                <a:lnTo>
                  <a:pt x="94738" y="45006"/>
                </a:lnTo>
                <a:lnTo>
                  <a:pt x="94738" y="45006"/>
                </a:lnTo>
                <a:cubicBezTo>
                  <a:pt x="87562" y="28729"/>
                  <a:pt x="69830" y="19664"/>
                  <a:pt x="52260" y="23290"/>
                </a:cubicBezTo>
                <a:cubicBezTo>
                  <a:pt x="34691" y="26917"/>
                  <a:pt x="22101" y="42241"/>
                  <a:pt x="22101" y="60000"/>
                </a:cubicBezTo>
                <a:close/>
              </a:path>
            </a:pathLst>
          </a:custGeom>
          <a:solidFill>
            <a:schemeClr val="lt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83"/>
          <p:cNvSpPr/>
          <p:nvPr/>
        </p:nvSpPr>
        <p:spPr>
          <a:xfrm>
            <a:off x="1001255" y="5052610"/>
            <a:ext cx="854659" cy="382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Sessions: Desired properties</a:t>
            </a:r>
            <a:endParaRPr/>
          </a:p>
        </p:txBody>
      </p:sp>
      <p:sp>
        <p:nvSpPr>
          <p:cNvPr id="909" name="Google Shape;909;p8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Browser remembers user (so user doesn't need to repeatedly log in)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User cannot modify session cookie to login as another user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Session cookies are not valid forever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Sessions can be deleted on the server-side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Sessions should expire after some time, e.g. 30 days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CTF Tools</a:t>
            </a:r>
            <a:endParaRPr/>
          </a:p>
        </p:txBody>
      </p:sp>
      <p:sp>
        <p:nvSpPr>
          <p:cNvPr id="915" name="Google Shape;915;p8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Virtual Machine</a:t>
            </a:r>
            <a:endParaRPr/>
          </a:p>
        </p:txBody>
      </p:sp>
      <p:pic>
        <p:nvPicPr>
          <p:cNvPr id="922" name="Google Shape;92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018" y="2356769"/>
            <a:ext cx="6095238" cy="39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7610" y="794452"/>
            <a:ext cx="5676190" cy="146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Kali Linux</a:t>
            </a:r>
            <a:endParaRPr/>
          </a:p>
        </p:txBody>
      </p:sp>
      <p:pic>
        <p:nvPicPr>
          <p:cNvPr id="930" name="Google Shape;930;p8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38416"/>
            <a:ext cx="10515600" cy="432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Docker</a:t>
            </a:r>
            <a:endParaRPr/>
          </a:p>
        </p:txBody>
      </p:sp>
      <p:pic>
        <p:nvPicPr>
          <p:cNvPr id="937" name="Google Shape;93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622" y="1265382"/>
            <a:ext cx="9864756" cy="559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WireShark</a:t>
            </a:r>
            <a:endParaRPr/>
          </a:p>
        </p:txBody>
      </p:sp>
      <p:pic>
        <p:nvPicPr>
          <p:cNvPr id="944" name="Google Shape;94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73" y="1363354"/>
            <a:ext cx="10982036" cy="5410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BurpSuite</a:t>
            </a:r>
            <a:endParaRPr/>
          </a:p>
        </p:txBody>
      </p:sp>
      <p:pic>
        <p:nvPicPr>
          <p:cNvPr id="951" name="Google Shape;95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108" y="625147"/>
            <a:ext cx="7510692" cy="586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Learn Cyber Security?</a:t>
            </a:r>
            <a:endParaRPr/>
          </a:p>
        </p:txBody>
      </p:sp>
      <p:sp>
        <p:nvSpPr>
          <p:cNvPr id="140" name="Google Shape;14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your information source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collect as much as possible rss resource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is rss?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follow some twitter stars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your knowledge database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build a blog/website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how many ways you know to read a file on Linux except </a:t>
            </a:r>
            <a:r>
              <a:rPr lang="en-US">
                <a:solidFill>
                  <a:srgbClr val="00B0F0"/>
                </a:solidFill>
              </a:rPr>
              <a:t>`cat`</a:t>
            </a:r>
            <a:r>
              <a:rPr lang="en-US"/>
              <a:t>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Keep learning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 roads lead to Rome: learn not only </a:t>
            </a:r>
            <a:r>
              <a:rPr lang="en-US">
                <a:solidFill>
                  <a:srgbClr val="92D050"/>
                </a:solidFill>
              </a:rPr>
              <a:t>intended</a:t>
            </a:r>
            <a:r>
              <a:rPr lang="en-US"/>
              <a:t> solution but also other </a:t>
            </a:r>
            <a:r>
              <a:rPr lang="en-US">
                <a:solidFill>
                  <a:srgbClr val="00B0F0"/>
                </a:solidFill>
              </a:rPr>
              <a:t>unintended</a:t>
            </a:r>
            <a:r>
              <a:rPr lang="en-US"/>
              <a:t> solutions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Challenges Time</a:t>
            </a:r>
            <a:endParaRPr/>
          </a:p>
        </p:txBody>
      </p:sp>
      <p:sp>
        <p:nvSpPr>
          <p:cNvPr id="957" name="Google Shape;957;p9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253B"/>
              </a:buClr>
              <a:buSzPts val="2800"/>
              <a:buChar char="•"/>
            </a:pPr>
            <a:r>
              <a:rPr b="0" i="0" lang="en-US">
                <a:solidFill>
                  <a:srgbClr val="1D253B"/>
                </a:solidFill>
                <a:latin typeface="Open Sans"/>
                <a:ea typeface="Open Sans"/>
                <a:cs typeface="Open Sans"/>
                <a:sym typeface="Open Sans"/>
              </a:rPr>
              <a:t>Picoctf - GET aHEAD/Insp3ct0r</a:t>
            </a:r>
            <a:endParaRPr b="0" i="0">
              <a:solidFill>
                <a:srgbClr val="1D253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964" name="Google Shape;964;p9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Some slides are based on the slides of Standford CS 253 Web Security(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https://web.stanford.edu/class/cs253/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2023-10-04T17:02:06Z</dcterms:created>
  <dc:creator>Zeddyu Lu</dc:creator>
</cp:coreProperties>
</file>